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4"/>
  </p:sldMasterIdLst>
  <p:notesMasterIdLst>
    <p:notesMasterId r:id="rId54"/>
  </p:notesMasterIdLst>
  <p:sldIdLst>
    <p:sldId id="257" r:id="rId5"/>
    <p:sldId id="258" r:id="rId6"/>
    <p:sldId id="311" r:id="rId7"/>
    <p:sldId id="312" r:id="rId8"/>
    <p:sldId id="313" r:id="rId9"/>
    <p:sldId id="295" r:id="rId10"/>
    <p:sldId id="293" r:id="rId11"/>
    <p:sldId id="319" r:id="rId12"/>
    <p:sldId id="298" r:id="rId13"/>
    <p:sldId id="302" r:id="rId14"/>
    <p:sldId id="299" r:id="rId15"/>
    <p:sldId id="320" r:id="rId16"/>
    <p:sldId id="296" r:id="rId17"/>
    <p:sldId id="301" r:id="rId18"/>
    <p:sldId id="306" r:id="rId19"/>
    <p:sldId id="307" r:id="rId20"/>
    <p:sldId id="325" r:id="rId21"/>
    <p:sldId id="309" r:id="rId22"/>
    <p:sldId id="310" r:id="rId23"/>
    <p:sldId id="321" r:id="rId24"/>
    <p:sldId id="322" r:id="rId25"/>
    <p:sldId id="323" r:id="rId26"/>
    <p:sldId id="294" r:id="rId27"/>
    <p:sldId id="304" r:id="rId28"/>
    <p:sldId id="315" r:id="rId29"/>
    <p:sldId id="305" r:id="rId30"/>
    <p:sldId id="264" r:id="rId31"/>
    <p:sldId id="276" r:id="rId32"/>
    <p:sldId id="277" r:id="rId33"/>
    <p:sldId id="278" r:id="rId34"/>
    <p:sldId id="279" r:id="rId35"/>
    <p:sldId id="290" r:id="rId36"/>
    <p:sldId id="280" r:id="rId37"/>
    <p:sldId id="281" r:id="rId38"/>
    <p:sldId id="303" r:id="rId39"/>
    <p:sldId id="282" r:id="rId40"/>
    <p:sldId id="283" r:id="rId41"/>
    <p:sldId id="291" r:id="rId42"/>
    <p:sldId id="292" r:id="rId43"/>
    <p:sldId id="284" r:id="rId44"/>
    <p:sldId id="285" r:id="rId45"/>
    <p:sldId id="286" r:id="rId46"/>
    <p:sldId id="287" r:id="rId47"/>
    <p:sldId id="297" r:id="rId48"/>
    <p:sldId id="288" r:id="rId49"/>
    <p:sldId id="289" r:id="rId50"/>
    <p:sldId id="318" r:id="rId51"/>
    <p:sldId id="317" r:id="rId52"/>
    <p:sldId id="324" r:id="rId53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BD5C"/>
    <a:srgbClr val="489324"/>
    <a:srgbClr val="000000"/>
    <a:srgbClr val="ADFF87"/>
    <a:srgbClr val="DB5ED6"/>
    <a:srgbClr val="5C73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230B2C-556B-8016-2B61-0A46D701696B}" v="753" dt="2022-03-30T16:41:51.772"/>
    <p1510:client id="{24574569-FF66-6308-FECC-56CB090ACD25}" v="129" dt="2022-03-30T16:21:47.955"/>
    <p1510:client id="{7A955CA0-BFE6-5561-8CB2-0D6CBE2F647A}" v="17" dt="2022-03-30T17:16:06.917"/>
    <p1510:client id="{86F519D8-AB75-8169-56E2-FBBEC24A77FE}" v="93" dt="2022-03-31T08:00:38.690"/>
    <p1510:client id="{9A99A2CA-399B-F7F1-53A3-6D0F9A0B45D4}" v="17" dt="2022-03-30T17:39:42.05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95FF4-C082-4822-8E39-26406F492561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A5485E-494E-4D55-A9A0-82799BFDE7E5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2963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4" Type="http://schemas.openxmlformats.org/officeDocument/2006/relationships/image" Target="../media/image4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820329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2514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1758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0024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4608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822585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052568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64719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1915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696192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220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995197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27982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12177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5386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1023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3008834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2988652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7057603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72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334313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2082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120704689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207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457473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156098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86319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050168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5974606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13259151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06798453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29677109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7432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Name des Vortragenden</a:t>
            </a:r>
          </a:p>
          <a:p>
            <a:pPr lvl="0"/>
            <a:r>
              <a:rPr lang="de-DE"/>
              <a:t>Lehrstuhl / Institut</a:t>
            </a:r>
          </a:p>
          <a:p>
            <a:pPr lvl="0"/>
            <a:r>
              <a:rPr lang="de-DE"/>
              <a:t>Universität Augsburg</a:t>
            </a:r>
          </a:p>
          <a:p>
            <a:pPr lvl="0"/>
            <a:r>
              <a:rPr lang="de-DE"/>
              <a:t>email@uni-augsburg.de</a:t>
            </a:r>
          </a:p>
          <a:p>
            <a:pPr lvl="0"/>
            <a:r>
              <a:rPr lang="de-DE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77935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248179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93711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50014032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33369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32256522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35636054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91785229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16068292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4013608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Name des Vortragenden</a:t>
            </a:r>
          </a:p>
          <a:p>
            <a:pPr lvl="0"/>
            <a:r>
              <a:rPr lang="de-DE"/>
              <a:t>Lehrstuhl / Institut</a:t>
            </a:r>
          </a:p>
          <a:p>
            <a:pPr lvl="0"/>
            <a:r>
              <a:rPr lang="de-DE"/>
              <a:t>Universität Augsburg</a:t>
            </a:r>
          </a:p>
          <a:p>
            <a:pPr lvl="0"/>
            <a:r>
              <a:rPr lang="de-DE"/>
              <a:t>email@uni-augsburg.de</a:t>
            </a:r>
          </a:p>
          <a:p>
            <a:pPr lvl="0"/>
            <a:r>
              <a:rPr lang="de-DE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Name des Vortragenden</a:t>
            </a:r>
          </a:p>
          <a:p>
            <a:pPr lvl="0"/>
            <a:r>
              <a:rPr lang="de-DE"/>
              <a:t>Lehrstuhl / Institut</a:t>
            </a:r>
          </a:p>
          <a:p>
            <a:pPr lvl="0"/>
            <a:r>
              <a:rPr lang="de-DE"/>
              <a:t>Universität Augsburg</a:t>
            </a:r>
          </a:p>
          <a:p>
            <a:pPr lvl="0"/>
            <a:r>
              <a:rPr lang="de-DE"/>
              <a:t>email@uni-augsburg.de</a:t>
            </a:r>
          </a:p>
          <a:p>
            <a:pPr lvl="0"/>
            <a:r>
              <a:rPr lang="de-DE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15311662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Grafik 30">
            <a:extLst>
              <a:ext uri="{FF2B5EF4-FFF2-40B4-BE49-F238E27FC236}">
                <a16:creationId xmlns:a16="http://schemas.microsoft.com/office/drawing/2014/main" id="{496E5820-1A94-4DE4-BA1B-6DBD0BA9074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75" y="6419984"/>
            <a:ext cx="1088393" cy="378233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0EACDB65-7090-4BAA-99E0-BFD73DB71E74}"/>
              </a:ext>
            </a:extLst>
          </p:cNvPr>
          <p:cNvSpPr txBox="1"/>
          <p:nvPr userDrawn="1"/>
        </p:nvSpPr>
        <p:spPr>
          <a:xfrm>
            <a:off x="349135" y="40680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/>
          </a:p>
        </p:txBody>
      </p:sp>
      <p:sp>
        <p:nvSpPr>
          <p:cNvPr id="44" name="Datumsplatzhalter 4">
            <a:extLst>
              <a:ext uri="{FF2B5EF4-FFF2-40B4-BE49-F238E27FC236}">
                <a16:creationId xmlns:a16="http://schemas.microsoft.com/office/drawing/2014/main" id="{8A91BCEC-DB8C-413A-9B8E-6D2B4FD3448A}"/>
              </a:ext>
            </a:extLst>
          </p:cNvPr>
          <p:cNvSpPr>
            <a:spLocks noGrp="1"/>
          </p:cNvSpPr>
          <p:nvPr>
            <p:ph type="dt" sz="half" idx="29"/>
          </p:nvPr>
        </p:nvSpPr>
        <p:spPr>
          <a:xfrm>
            <a:off x="1146720" y="6500233"/>
            <a:ext cx="585446" cy="217417"/>
          </a:xfrm>
        </p:spPr>
        <p:txBody>
          <a:bodyPr/>
          <a:lstStyle/>
          <a:p>
            <a:fld id="{5953ACCD-F821-4799-9D18-5C8C9DAD21A8}" type="datetime1">
              <a:rPr lang="de-DE" smtClean="0"/>
              <a:t>31.03.2022</a:t>
            </a:fld>
            <a:endParaRPr lang="de-DE"/>
          </a:p>
        </p:txBody>
      </p:sp>
      <p:sp>
        <p:nvSpPr>
          <p:cNvPr id="45" name="Fußzeilenplatzhalter 5">
            <a:extLst>
              <a:ext uri="{FF2B5EF4-FFF2-40B4-BE49-F238E27FC236}">
                <a16:creationId xmlns:a16="http://schemas.microsoft.com/office/drawing/2014/main" id="{DD193FE3-11EB-48B7-898F-06E6E3470D0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>
          <a:xfrm>
            <a:off x="1839567" y="6500393"/>
            <a:ext cx="7242836" cy="217417"/>
          </a:xfrm>
        </p:spPr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6" name="Foliennummernplatzhalter 6">
            <a:extLst>
              <a:ext uri="{FF2B5EF4-FFF2-40B4-BE49-F238E27FC236}">
                <a16:creationId xmlns:a16="http://schemas.microsoft.com/office/drawing/2014/main" id="{C054C994-FF70-4107-ACBC-B248A45D4628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>
          <a:xfrm>
            <a:off x="720001" y="6500393"/>
            <a:ext cx="319318" cy="217417"/>
          </a:xfrm>
        </p:spPr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47" name="Textfeld 46">
            <a:extLst>
              <a:ext uri="{FF2B5EF4-FFF2-40B4-BE49-F238E27FC236}">
                <a16:creationId xmlns:a16="http://schemas.microsoft.com/office/drawing/2014/main" id="{69881282-1C33-4748-A82F-D3C8731F1571}"/>
              </a:ext>
            </a:extLst>
          </p:cNvPr>
          <p:cNvSpPr txBox="1"/>
          <p:nvPr userDrawn="1"/>
        </p:nvSpPr>
        <p:spPr>
          <a:xfrm>
            <a:off x="881102" y="6549832"/>
            <a:ext cx="211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tx1">
                    <a:lumMod val="95000"/>
                    <a:lumOff val="5000"/>
                  </a:schemeClr>
                </a:solidFill>
              </a:rPr>
              <a:t>|</a:t>
            </a:r>
          </a:p>
        </p:txBody>
      </p:sp>
      <p:sp>
        <p:nvSpPr>
          <p:cNvPr id="48" name="Textfeld 47">
            <a:extLst>
              <a:ext uri="{FF2B5EF4-FFF2-40B4-BE49-F238E27FC236}">
                <a16:creationId xmlns:a16="http://schemas.microsoft.com/office/drawing/2014/main" id="{9832673A-8932-4D0A-A211-53482C4D111F}"/>
              </a:ext>
            </a:extLst>
          </p:cNvPr>
          <p:cNvSpPr txBox="1"/>
          <p:nvPr userDrawn="1"/>
        </p:nvSpPr>
        <p:spPr>
          <a:xfrm>
            <a:off x="1679907" y="6549832"/>
            <a:ext cx="211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tx1">
                    <a:lumMod val="95000"/>
                    <a:lumOff val="5000"/>
                  </a:schemeClr>
                </a:solidFill>
              </a:rPr>
              <a:t>|</a:t>
            </a:r>
          </a:p>
        </p:txBody>
      </p:sp>
      <p:sp>
        <p:nvSpPr>
          <p:cNvPr id="49" name="Textfeld 48">
            <a:extLst>
              <a:ext uri="{FF2B5EF4-FFF2-40B4-BE49-F238E27FC236}">
                <a16:creationId xmlns:a16="http://schemas.microsoft.com/office/drawing/2014/main" id="{0BCB6004-113D-4F05-B3B4-ED2D9C131B6C}"/>
              </a:ext>
            </a:extLst>
          </p:cNvPr>
          <p:cNvSpPr txBox="1"/>
          <p:nvPr userDrawn="1"/>
        </p:nvSpPr>
        <p:spPr>
          <a:xfrm>
            <a:off x="2968957" y="6546008"/>
            <a:ext cx="211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tx1">
                    <a:lumMod val="95000"/>
                    <a:lumOff val="5000"/>
                  </a:schemeClr>
                </a:soli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692873175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FB59D870-0DE3-4D54-8364-20B9C29D60A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02775" y="6419984"/>
            <a:ext cx="1088393" cy="378233"/>
          </a:xfrm>
          <a:prstGeom prst="rect">
            <a:avLst/>
          </a:prstGeom>
        </p:spPr>
      </p:pic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034062E5-426B-4C94-B80A-F985E8526FDA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1146720" y="6500233"/>
            <a:ext cx="585446" cy="217417"/>
          </a:xfrm>
        </p:spPr>
        <p:txBody>
          <a:bodyPr/>
          <a:lstStyle/>
          <a:p>
            <a:fld id="{844FD845-C975-4265-A230-1214E75100A1}" type="datetime1">
              <a:rPr lang="de-DE" smtClean="0"/>
              <a:t>31.03.2022</a:t>
            </a:fld>
            <a:endParaRPr lang="de-DE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A8861D71-DAE9-45BC-A1F3-1E02B4D94A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1839567" y="6500393"/>
            <a:ext cx="7242836" cy="217417"/>
          </a:xfrm>
        </p:spPr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15" name="Foliennummernplatzhalter 6">
            <a:extLst>
              <a:ext uri="{FF2B5EF4-FFF2-40B4-BE49-F238E27FC236}">
                <a16:creationId xmlns:a16="http://schemas.microsoft.com/office/drawing/2014/main" id="{67047B8C-A8E5-47A6-B82A-BAF184FEF86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720001" y="6500393"/>
            <a:ext cx="319318" cy="217417"/>
          </a:xfrm>
        </p:spPr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B52D501F-283A-4E2E-8456-3832C5BE1098}"/>
              </a:ext>
            </a:extLst>
          </p:cNvPr>
          <p:cNvSpPr txBox="1"/>
          <p:nvPr userDrawn="1"/>
        </p:nvSpPr>
        <p:spPr>
          <a:xfrm>
            <a:off x="881102" y="6549832"/>
            <a:ext cx="211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tx1">
                    <a:lumMod val="95000"/>
                    <a:lumOff val="5000"/>
                  </a:schemeClr>
                </a:solidFill>
              </a:rPr>
              <a:t>|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978828EA-794E-445B-9E49-B112882CC04C}"/>
              </a:ext>
            </a:extLst>
          </p:cNvPr>
          <p:cNvSpPr txBox="1"/>
          <p:nvPr userDrawn="1"/>
        </p:nvSpPr>
        <p:spPr>
          <a:xfrm>
            <a:off x="1679907" y="6549832"/>
            <a:ext cx="211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tx1">
                    <a:lumMod val="95000"/>
                    <a:lumOff val="5000"/>
                  </a:schemeClr>
                </a:solidFill>
              </a:rPr>
              <a:t>|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D86C5832-1EB5-4D2A-8829-D954D4F137ED}"/>
              </a:ext>
            </a:extLst>
          </p:cNvPr>
          <p:cNvSpPr txBox="1"/>
          <p:nvPr userDrawn="1"/>
        </p:nvSpPr>
        <p:spPr>
          <a:xfrm>
            <a:off x="2968957" y="6546008"/>
            <a:ext cx="2119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800">
                <a:solidFill>
                  <a:schemeClr val="tx1">
                    <a:lumMod val="95000"/>
                    <a:lumOff val="5000"/>
                  </a:schemeClr>
                </a:solidFill>
              </a:rPr>
              <a:t>|</a:t>
            </a:r>
          </a:p>
        </p:txBody>
      </p:sp>
    </p:spTree>
    <p:extLst>
      <p:ext uri="{BB962C8B-B14F-4D97-AF65-F5344CB8AC3E}">
        <p14:creationId xmlns:p14="http://schemas.microsoft.com/office/powerpoint/2010/main" val="3489448779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613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6699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B8A36713-1DB7-4FCF-8E55-48E3AA42AC41}" type="slidenum">
              <a:rPr lang="de-DE" smtClean="0"/>
              <a:t>‹Nr.›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2186EA0A-FAEE-4DC8-818D-2108E49A8DCE}" type="datetimeFigureOut">
              <a:rPr lang="de-DE" smtClean="0"/>
              <a:t>31.03.2022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/>
        </p:nvPicPr>
        <p:blipFill>
          <a:blip r:embed="rId5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1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59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  <p:sldLayoutId id="2147483707" r:id="rId47"/>
    <p:sldLayoutId id="2147483708" r:id="rId4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pos="456">
          <p15:clr>
            <a:srgbClr val="F26B43"/>
          </p15:clr>
        </p15:guide>
        <p15:guide id="4" pos="7224">
          <p15:clr>
            <a:srgbClr val="F26B43"/>
          </p15:clr>
        </p15:guide>
        <p15:guide id="5" orient="horz" pos="1056">
          <p15:clr>
            <a:srgbClr val="F26B43"/>
          </p15:clr>
        </p15:guide>
        <p15:guide id="6" orient="horz" pos="592">
          <p15:clr>
            <a:srgbClr val="F26B43"/>
          </p15:clr>
        </p15:guide>
        <p15:guide id="7" orient="horz" pos="3976">
          <p15:clr>
            <a:srgbClr val="F26B43"/>
          </p15:clr>
        </p15:guide>
        <p15:guide id="8" orient="horz" pos="904">
          <p15:clr>
            <a:srgbClr val="F26B43"/>
          </p15:clr>
        </p15:guide>
        <p15:guide id="9" pos="2560">
          <p15:clr>
            <a:srgbClr val="F26B43"/>
          </p15:clr>
        </p15:guide>
        <p15:guide id="10" pos="5120">
          <p15:clr>
            <a:srgbClr val="F26B43"/>
          </p15:clr>
        </p15:guide>
        <p15:guide id="11" pos="2784">
          <p15:clr>
            <a:srgbClr val="F26B43"/>
          </p15:clr>
        </p15:guide>
        <p15:guide id="12" pos="489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hyperlink" Target="https://www.flaticon.com/de/kostenloses-icon/schraubenschlussel-und-schraubendreher-gekreuzt_75829?term=schraubenschl%C3%BCssel&amp;page=1&amp;position=17&amp;page=1&amp;position=17&amp;related_id=75829&amp;origin=search" TargetMode="External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hyperlink" Target="https://www.flaticon.com/free-icon/brickwall_588959?term=brickwall&amp;page=1&amp;position=23&amp;page=1&amp;position=23&amp;related_id=588959&amp;origin=search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35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48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48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50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48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43.svg"/><Relationship Id="rId5" Type="http://schemas.openxmlformats.org/officeDocument/2006/relationships/image" Target="../media/image37.svg"/><Relationship Id="rId15" Type="http://schemas.openxmlformats.org/officeDocument/2006/relationships/image" Target="../media/image51.sv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48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3.svg"/><Relationship Id="rId5" Type="http://schemas.openxmlformats.org/officeDocument/2006/relationships/image" Target="../media/image37.svg"/><Relationship Id="rId10" Type="http://schemas.openxmlformats.org/officeDocument/2006/relationships/image" Target="../media/image5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48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3.svg"/><Relationship Id="rId5" Type="http://schemas.openxmlformats.org/officeDocument/2006/relationships/image" Target="../media/image37.sv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48.svg"/><Relationship Id="rId7" Type="http://schemas.openxmlformats.org/officeDocument/2006/relationships/image" Target="../media/image39.svg"/><Relationship Id="rId12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11" Type="http://schemas.openxmlformats.org/officeDocument/2006/relationships/image" Target="../media/image53.svg"/><Relationship Id="rId5" Type="http://schemas.openxmlformats.org/officeDocument/2006/relationships/image" Target="../media/image37.svg"/><Relationship Id="rId15" Type="http://schemas.openxmlformats.org/officeDocument/2006/relationships/image" Target="../media/image55.png"/><Relationship Id="rId10" Type="http://schemas.openxmlformats.org/officeDocument/2006/relationships/image" Target="../media/image5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png"/><Relationship Id="rId3" Type="http://schemas.openxmlformats.org/officeDocument/2006/relationships/image" Target="../media/image48.svg"/><Relationship Id="rId7" Type="http://schemas.openxmlformats.org/officeDocument/2006/relationships/image" Target="../media/image57.svg"/><Relationship Id="rId12" Type="http://schemas.openxmlformats.org/officeDocument/2006/relationships/image" Target="../media/image4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3.svg"/><Relationship Id="rId5" Type="http://schemas.openxmlformats.org/officeDocument/2006/relationships/image" Target="../media/image37.svg"/><Relationship Id="rId10" Type="http://schemas.openxmlformats.org/officeDocument/2006/relationships/image" Target="../media/image5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44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image" Target="../media/image5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52.png"/><Relationship Id="rId5" Type="http://schemas.openxmlformats.org/officeDocument/2006/relationships/image" Target="../media/image36.png"/><Relationship Id="rId15" Type="http://schemas.openxmlformats.org/officeDocument/2006/relationships/image" Target="../media/image59.png"/><Relationship Id="rId10" Type="http://schemas.openxmlformats.org/officeDocument/2006/relationships/image" Target="../media/image41.svg"/><Relationship Id="rId4" Type="http://schemas.openxmlformats.org/officeDocument/2006/relationships/image" Target="../media/image48.sv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44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image" Target="../media/image5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52.png"/><Relationship Id="rId5" Type="http://schemas.openxmlformats.org/officeDocument/2006/relationships/image" Target="../media/image36.png"/><Relationship Id="rId15" Type="http://schemas.openxmlformats.org/officeDocument/2006/relationships/image" Target="../media/image59.png"/><Relationship Id="rId10" Type="http://schemas.openxmlformats.org/officeDocument/2006/relationships/image" Target="../media/image41.svg"/><Relationship Id="rId4" Type="http://schemas.openxmlformats.org/officeDocument/2006/relationships/image" Target="../media/image48.sv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44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image" Target="../media/image53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52.png"/><Relationship Id="rId5" Type="http://schemas.openxmlformats.org/officeDocument/2006/relationships/image" Target="../media/image36.png"/><Relationship Id="rId15" Type="http://schemas.openxmlformats.org/officeDocument/2006/relationships/image" Target="../media/image59.png"/><Relationship Id="rId10" Type="http://schemas.openxmlformats.org/officeDocument/2006/relationships/image" Target="../media/image41.svg"/><Relationship Id="rId4" Type="http://schemas.openxmlformats.org/officeDocument/2006/relationships/image" Target="../media/image48.svg"/><Relationship Id="rId9" Type="http://schemas.openxmlformats.org/officeDocument/2006/relationships/image" Target="../media/image40.pn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0.png"/><Relationship Id="rId3" Type="http://schemas.openxmlformats.org/officeDocument/2006/relationships/image" Target="../media/image48.svg"/><Relationship Id="rId7" Type="http://schemas.openxmlformats.org/officeDocument/2006/relationships/image" Target="../media/image57.svg"/><Relationship Id="rId12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3.svg"/><Relationship Id="rId5" Type="http://schemas.openxmlformats.org/officeDocument/2006/relationships/image" Target="../media/image37.svg"/><Relationship Id="rId10" Type="http://schemas.openxmlformats.org/officeDocument/2006/relationships/image" Target="../media/image5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svg"/><Relationship Id="rId13" Type="http://schemas.openxmlformats.org/officeDocument/2006/relationships/image" Target="../media/image45.png"/><Relationship Id="rId3" Type="http://schemas.openxmlformats.org/officeDocument/2006/relationships/image" Target="../media/image47.png"/><Relationship Id="rId7" Type="http://schemas.openxmlformats.org/officeDocument/2006/relationships/image" Target="../media/image56.png"/><Relationship Id="rId12" Type="http://schemas.openxmlformats.org/officeDocument/2006/relationships/image" Target="../media/image53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52.png"/><Relationship Id="rId5" Type="http://schemas.openxmlformats.org/officeDocument/2006/relationships/image" Target="../media/image36.png"/><Relationship Id="rId15" Type="http://schemas.openxmlformats.org/officeDocument/2006/relationships/image" Target="../media/image62.png"/><Relationship Id="rId10" Type="http://schemas.openxmlformats.org/officeDocument/2006/relationships/image" Target="../media/image41.svg"/><Relationship Id="rId4" Type="http://schemas.openxmlformats.org/officeDocument/2006/relationships/image" Target="../media/image48.svg"/><Relationship Id="rId9" Type="http://schemas.openxmlformats.org/officeDocument/2006/relationships/image" Target="../media/image40.png"/><Relationship Id="rId1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3.jpeg"/><Relationship Id="rId3" Type="http://schemas.openxmlformats.org/officeDocument/2006/relationships/image" Target="../media/image48.svg"/><Relationship Id="rId7" Type="http://schemas.openxmlformats.org/officeDocument/2006/relationships/image" Target="../media/image57.svg"/><Relationship Id="rId12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3.svg"/><Relationship Id="rId5" Type="http://schemas.openxmlformats.org/officeDocument/2006/relationships/image" Target="../media/image37.svg"/><Relationship Id="rId10" Type="http://schemas.openxmlformats.org/officeDocument/2006/relationships/image" Target="../media/image5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3.jpeg"/><Relationship Id="rId3" Type="http://schemas.openxmlformats.org/officeDocument/2006/relationships/image" Target="../media/image48.svg"/><Relationship Id="rId7" Type="http://schemas.openxmlformats.org/officeDocument/2006/relationships/image" Target="../media/image57.svg"/><Relationship Id="rId12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3.svg"/><Relationship Id="rId5" Type="http://schemas.openxmlformats.org/officeDocument/2006/relationships/image" Target="../media/image37.svg"/><Relationship Id="rId10" Type="http://schemas.openxmlformats.org/officeDocument/2006/relationships/image" Target="../media/image5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64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3.jpeg"/><Relationship Id="rId3" Type="http://schemas.openxmlformats.org/officeDocument/2006/relationships/image" Target="../media/image48.svg"/><Relationship Id="rId7" Type="http://schemas.openxmlformats.org/officeDocument/2006/relationships/image" Target="../media/image57.svg"/><Relationship Id="rId12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3.svg"/><Relationship Id="rId5" Type="http://schemas.openxmlformats.org/officeDocument/2006/relationships/image" Target="../media/image37.svg"/><Relationship Id="rId10" Type="http://schemas.openxmlformats.org/officeDocument/2006/relationships/image" Target="../media/image52.png"/><Relationship Id="rId4" Type="http://schemas.openxmlformats.org/officeDocument/2006/relationships/image" Target="../media/image36.png"/><Relationship Id="rId9" Type="http://schemas.openxmlformats.org/officeDocument/2006/relationships/image" Target="../media/image41.svg"/><Relationship Id="rId1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3.jpeg"/><Relationship Id="rId3" Type="http://schemas.openxmlformats.org/officeDocument/2006/relationships/image" Target="../media/image48.svg"/><Relationship Id="rId7" Type="http://schemas.openxmlformats.org/officeDocument/2006/relationships/image" Target="../media/image57.svg"/><Relationship Id="rId12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3.svg"/><Relationship Id="rId5" Type="http://schemas.openxmlformats.org/officeDocument/2006/relationships/image" Target="../media/image66.svg"/><Relationship Id="rId10" Type="http://schemas.openxmlformats.org/officeDocument/2006/relationships/image" Target="../media/image52.png"/><Relationship Id="rId4" Type="http://schemas.openxmlformats.org/officeDocument/2006/relationships/image" Target="../media/image65.png"/><Relationship Id="rId9" Type="http://schemas.openxmlformats.org/officeDocument/2006/relationships/image" Target="../media/image41.sv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3.jpeg"/><Relationship Id="rId3" Type="http://schemas.openxmlformats.org/officeDocument/2006/relationships/image" Target="../media/image48.svg"/><Relationship Id="rId7" Type="http://schemas.openxmlformats.org/officeDocument/2006/relationships/image" Target="../media/image57.svg"/><Relationship Id="rId12" Type="http://schemas.openxmlformats.org/officeDocument/2006/relationships/image" Target="../media/image6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53.svg"/><Relationship Id="rId5" Type="http://schemas.openxmlformats.org/officeDocument/2006/relationships/image" Target="../media/image66.svg"/><Relationship Id="rId10" Type="http://schemas.openxmlformats.org/officeDocument/2006/relationships/image" Target="../media/image52.png"/><Relationship Id="rId4" Type="http://schemas.openxmlformats.org/officeDocument/2006/relationships/image" Target="../media/image65.png"/><Relationship Id="rId9" Type="http://schemas.openxmlformats.org/officeDocument/2006/relationships/image" Target="../media/image41.sv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4B892-B0B4-4A07-8579-DD75E2D9EB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Praktikum Autonomes Fahren</a:t>
            </a:r>
            <a:endParaRPr lang="de-DE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6393C12-1688-48D4-8E97-2AB05952FF2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r>
              <a:rPr lang="de-DE">
                <a:cs typeface="Arial"/>
              </a:rPr>
              <a:t>Gruppe 2, 31.03.2022</a:t>
            </a:r>
            <a:endParaRPr lang="de-DE"/>
          </a:p>
          <a:p>
            <a:r>
              <a:rPr lang="de-DE" sz="1200">
                <a:cs typeface="Arial"/>
              </a:rPr>
              <a:t>Cindy </a:t>
            </a:r>
            <a:r>
              <a:rPr lang="de-DE" sz="1200" err="1">
                <a:cs typeface="Arial"/>
              </a:rPr>
              <a:t>Ebertz</a:t>
            </a:r>
            <a:r>
              <a:rPr lang="de-DE" sz="1200">
                <a:cs typeface="Arial"/>
              </a:rPr>
              <a:t>, Julius Rüssel, </a:t>
            </a:r>
            <a:r>
              <a:rPr lang="de-DE" sz="1200" err="1">
                <a:cs typeface="Arial"/>
              </a:rPr>
              <a:t>Julin</a:t>
            </a:r>
            <a:r>
              <a:rPr lang="de-DE" sz="1200">
                <a:cs typeface="Arial"/>
              </a:rPr>
              <a:t> </a:t>
            </a:r>
            <a:r>
              <a:rPr lang="de-DE" sz="1200" err="1">
                <a:cs typeface="Arial"/>
              </a:rPr>
              <a:t>Nowoczyn</a:t>
            </a:r>
            <a:r>
              <a:rPr lang="de-DE" sz="1200">
                <a:cs typeface="Arial"/>
              </a:rPr>
              <a:t>, Sebastian </a:t>
            </a:r>
            <a:r>
              <a:rPr lang="de-DE" sz="1200" err="1">
                <a:cs typeface="Arial"/>
              </a:rPr>
              <a:t>Ebertz</a:t>
            </a:r>
            <a:r>
              <a:rPr lang="de-DE" sz="1200">
                <a:cs typeface="Arial"/>
              </a:rPr>
              <a:t>, Julian Stockmann, Roland Zimmermann, Marco Müller</a:t>
            </a:r>
            <a:endParaRPr lang="de-DE" sz="1200" err="1"/>
          </a:p>
        </p:txBody>
      </p:sp>
      <p:sp>
        <p:nvSpPr>
          <p:cNvPr id="5" name="Foliennummernplatzhalter 41">
            <a:extLst>
              <a:ext uri="{FF2B5EF4-FFF2-40B4-BE49-F238E27FC236}">
                <a16:creationId xmlns:a16="http://schemas.microsoft.com/office/drawing/2014/main" id="{186D0D8F-8D96-D8AB-E85D-F01B7042DBC2}"/>
              </a:ext>
            </a:extLst>
          </p:cNvPr>
          <p:cNvSpPr txBox="1">
            <a:spLocks/>
          </p:cNvSpPr>
          <p:nvPr/>
        </p:nvSpPr>
        <p:spPr>
          <a:xfrm>
            <a:off x="668340" y="6564969"/>
            <a:ext cx="1507522" cy="243248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>
                <a:cs typeface="Arial"/>
              </a:rPr>
              <a:t>1          |           31.03.2022</a:t>
            </a:r>
          </a:p>
        </p:txBody>
      </p:sp>
    </p:spTree>
    <p:extLst>
      <p:ext uri="{BB962C8B-B14F-4D97-AF65-F5344CB8AC3E}">
        <p14:creationId xmlns:p14="http://schemas.microsoft.com/office/powerpoint/2010/main" val="117218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7ED0-087C-9AA6-1243-834F7F1B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Kartendaten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B6845-C304-938D-1192-241669F3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867729"/>
            <a:ext cx="10753200" cy="4644000"/>
          </a:xfrm>
        </p:spPr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dirty="0" err="1">
                <a:cs typeface="Arial"/>
              </a:rPr>
              <a:t>Funktionalitäten</a:t>
            </a:r>
            <a:r>
              <a:rPr lang="en-US" dirty="0">
                <a:cs typeface="Arial"/>
              </a:rPr>
              <a:t> für </a:t>
            </a:r>
            <a:r>
              <a:rPr lang="en-US" dirty="0" err="1">
                <a:cs typeface="Arial"/>
              </a:rPr>
              <a:t>automatisches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Bearbeiten</a:t>
            </a:r>
            <a:r>
              <a:rPr lang="en-US" dirty="0">
                <a:cs typeface="Arial"/>
              </a:rPr>
              <a:t> der Maps</a:t>
            </a:r>
            <a:endParaRPr lang="de-DE" dirty="0"/>
          </a:p>
          <a:p>
            <a:pPr marL="0" lvl="1" indent="0">
              <a:buClr>
                <a:srgbClr val="489324"/>
              </a:buClr>
              <a:buNone/>
            </a:pPr>
            <a:endParaRPr lang="en-US" dirty="0">
              <a:cs typeface="Arial"/>
            </a:endParaRPr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dirty="0" err="1">
                <a:cs typeface="Arial"/>
              </a:rPr>
              <a:t>Verwendung</a:t>
            </a:r>
            <a:r>
              <a:rPr lang="en-US" dirty="0">
                <a:cs typeface="Arial"/>
              </a:rPr>
              <a:t>:</a:t>
            </a:r>
            <a:endParaRPr lang="en-US" dirty="0">
              <a:ea typeface="+mn-lt"/>
              <a:cs typeface="+mn-lt"/>
            </a:endParaRP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dirty="0" err="1">
                <a:ea typeface="+mn-lt"/>
                <a:cs typeface="+mn-lt"/>
              </a:rPr>
              <a:t>Implementieren</a:t>
            </a:r>
            <a:r>
              <a:rPr lang="en-US" dirty="0">
                <a:ea typeface="+mn-lt"/>
                <a:cs typeface="+mn-lt"/>
              </a:rPr>
              <a:t> der </a:t>
            </a:r>
            <a:r>
              <a:rPr lang="en-US" dirty="0" err="1">
                <a:ea typeface="+mn-lt"/>
                <a:cs typeface="+mn-lt"/>
              </a:rPr>
              <a:t>erwünschten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Änderung</a:t>
            </a:r>
            <a:r>
              <a:rPr lang="en-US" dirty="0">
                <a:ea typeface="+mn-lt"/>
                <a:cs typeface="+mn-lt"/>
              </a:rPr>
              <a:t>(</a:t>
            </a:r>
            <a:r>
              <a:rPr lang="en-US" dirty="0" err="1">
                <a:ea typeface="+mn-lt"/>
                <a:cs typeface="+mn-lt"/>
              </a:rPr>
              <a:t>en</a:t>
            </a:r>
            <a:r>
              <a:rPr lang="en-US" dirty="0">
                <a:ea typeface="+mn-lt"/>
                <a:cs typeface="+mn-lt"/>
              </a:rPr>
              <a:t>) </a:t>
            </a:r>
            <a:r>
              <a:rPr lang="en-US" dirty="0" err="1">
                <a:ea typeface="+mn-lt"/>
                <a:cs typeface="+mn-lt"/>
              </a:rPr>
              <a:t>als</a:t>
            </a:r>
            <a:r>
              <a:rPr lang="en-US" dirty="0">
                <a:ea typeface="+mn-lt"/>
                <a:cs typeface="+mn-lt"/>
              </a:rPr>
              <a:t> Methode(n) der </a:t>
            </a:r>
            <a:r>
              <a:rPr lang="en-US" dirty="0" err="1">
                <a:latin typeface="Consolas"/>
                <a:cs typeface="Arial"/>
              </a:rPr>
              <a:t>MapManipulator</a:t>
            </a:r>
            <a:r>
              <a:rPr lang="en-US" dirty="0">
                <a:ea typeface="+mn-lt"/>
                <a:cs typeface="+mn-lt"/>
              </a:rPr>
              <a:t>-Klasse.</a:t>
            </a:r>
            <a:endParaRPr lang="en-US" dirty="0">
              <a:ea typeface="+mn-lt"/>
            </a:endParaRP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dirty="0">
                <a:ea typeface="+mn-lt"/>
                <a:cs typeface="+mn-lt"/>
              </a:rPr>
              <a:t>In Methode </a:t>
            </a:r>
            <a:r>
              <a:rPr lang="en-US" dirty="0">
                <a:latin typeface="Consolas"/>
                <a:cs typeface="Arial"/>
              </a:rPr>
              <a:t>main()</a:t>
            </a:r>
            <a:r>
              <a:rPr lang="en-US" dirty="0">
                <a:ea typeface="+mn-lt"/>
                <a:cs typeface="+mn-lt"/>
              </a:rPr>
              <a:t>: </a:t>
            </a:r>
            <a:r>
              <a:rPr lang="en-US" dirty="0" err="1">
                <a:ea typeface="+mn-lt"/>
                <a:cs typeface="+mn-lt"/>
              </a:rPr>
              <a:t>MapManipulator-Objekt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generieren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Szenario</a:t>
            </a:r>
            <a:r>
              <a:rPr lang="en-US" dirty="0">
                <a:ea typeface="+mn-lt"/>
                <a:cs typeface="+mn-lt"/>
              </a:rPr>
              <a:t> laden, </a:t>
            </a:r>
            <a:r>
              <a:rPr lang="en-US" dirty="0" err="1">
                <a:ea typeface="+mn-lt"/>
                <a:cs typeface="+mn-lt"/>
              </a:rPr>
              <a:t>Methoden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zur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Anpassung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aufrufen</a:t>
            </a:r>
            <a:r>
              <a:rPr lang="en-US" dirty="0">
                <a:ea typeface="+mn-lt"/>
                <a:cs typeface="+mn-lt"/>
              </a:rPr>
              <a:t>, </a:t>
            </a:r>
            <a:r>
              <a:rPr lang="en-US" dirty="0" err="1">
                <a:ea typeface="+mn-lt"/>
                <a:cs typeface="+mn-lt"/>
              </a:rPr>
              <a:t>Szenario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abspeichern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>
              <a:ea typeface="+mn-lt"/>
            </a:endParaRP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dirty="0" err="1">
                <a:ea typeface="+mn-lt"/>
                <a:cs typeface="+mn-lt"/>
              </a:rPr>
              <a:t>Skript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ausführen</a:t>
            </a:r>
            <a:r>
              <a:rPr lang="en-US" dirty="0">
                <a:ea typeface="+mn-lt"/>
                <a:cs typeface="+mn-lt"/>
              </a:rPr>
              <a:t>.</a:t>
            </a:r>
            <a:endParaRPr lang="en-US" dirty="0"/>
          </a:p>
          <a:p>
            <a:pPr marL="215900" lvl="2" indent="0">
              <a:buClr>
                <a:srgbClr val="489324"/>
              </a:buClr>
              <a:buNone/>
            </a:pPr>
            <a:endParaRPr lang="en-US" dirty="0">
              <a:cs typeface="Arial"/>
            </a:endParaRPr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dirty="0" err="1">
                <a:cs typeface="Arial"/>
              </a:rPr>
              <a:t>Aktuelle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Funktionen</a:t>
            </a:r>
            <a:r>
              <a:rPr lang="en-US" dirty="0">
                <a:cs typeface="Arial"/>
              </a:rPr>
              <a:t> (</a:t>
            </a:r>
            <a:r>
              <a:rPr lang="en-US" dirty="0" err="1">
                <a:cs typeface="Arial"/>
              </a:rPr>
              <a:t>Auswahl</a:t>
            </a:r>
            <a:r>
              <a:rPr lang="en-US" dirty="0">
                <a:cs typeface="Arial"/>
              </a:rPr>
              <a:t>)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dirty="0" err="1">
                <a:ea typeface="+mn-lt"/>
                <a:cs typeface="+mn-lt"/>
              </a:rPr>
              <a:t>Erstellung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eines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bidirektionalen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Szenarios</a:t>
            </a:r>
            <a:r>
              <a:rPr lang="en-US" dirty="0">
                <a:ea typeface="+mn-lt"/>
                <a:cs typeface="+mn-lt"/>
              </a:rPr>
              <a:t>, in </a:t>
            </a:r>
            <a:r>
              <a:rPr lang="en-US" dirty="0" err="1">
                <a:ea typeface="+mn-lt"/>
                <a:cs typeface="+mn-lt"/>
              </a:rPr>
              <a:t>welchem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jedes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Lanelet</a:t>
            </a:r>
            <a:r>
              <a:rPr lang="en-US" dirty="0">
                <a:ea typeface="+mn-lt"/>
                <a:cs typeface="+mn-lt"/>
              </a:rPr>
              <a:t> in </a:t>
            </a:r>
            <a:r>
              <a:rPr lang="en-US" dirty="0" err="1">
                <a:ea typeface="+mn-lt"/>
                <a:cs typeface="+mn-lt"/>
              </a:rPr>
              <a:t>beide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Richtungen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befahrbar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ist</a:t>
            </a:r>
            <a:endParaRPr lang="en-US" dirty="0">
              <a:ea typeface="+mn-lt"/>
            </a:endParaRP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dirty="0" err="1">
                <a:ea typeface="+mn-lt"/>
                <a:cs typeface="+mn-lt"/>
              </a:rPr>
              <a:t>Löschen</a:t>
            </a:r>
            <a:r>
              <a:rPr lang="en-US" dirty="0">
                <a:ea typeface="+mn-lt"/>
                <a:cs typeface="+mn-lt"/>
              </a:rPr>
              <a:t> von </a:t>
            </a:r>
            <a:r>
              <a:rPr lang="en-US" dirty="0" err="1">
                <a:ea typeface="+mn-lt"/>
                <a:cs typeface="+mn-lt"/>
              </a:rPr>
              <a:t>allen</a:t>
            </a:r>
            <a:r>
              <a:rPr lang="en-US" dirty="0">
                <a:ea typeface="+mn-lt"/>
                <a:cs typeface="+mn-lt"/>
              </a:rPr>
              <a:t> </a:t>
            </a:r>
            <a:r>
              <a:rPr lang="en-US" dirty="0" err="1">
                <a:ea typeface="+mn-lt"/>
                <a:cs typeface="+mn-lt"/>
              </a:rPr>
              <a:t>Ampeln</a:t>
            </a:r>
            <a:r>
              <a:rPr lang="en-US" dirty="0">
                <a:ea typeface="+mn-lt"/>
                <a:cs typeface="+mn-lt"/>
              </a:rPr>
              <a:t> und </a:t>
            </a:r>
            <a:r>
              <a:rPr lang="en-US" dirty="0" err="1">
                <a:ea typeface="+mn-lt"/>
                <a:cs typeface="+mn-lt"/>
              </a:rPr>
              <a:t>Verkehrsschildern</a:t>
            </a:r>
            <a:endParaRPr lang="en-US" dirty="0" err="1">
              <a:ea typeface="+mn-lt"/>
            </a:endParaRPr>
          </a:p>
          <a:p>
            <a:pPr marL="215900" lvl="1" indent="-215900">
              <a:buFont typeface="Arial" panose="05000000000000000000" pitchFamily="2" charset="2"/>
              <a:buChar char="•"/>
            </a:pPr>
            <a:endParaRPr lang="en-US"/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endParaRPr lang="en-US"/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B417E4-B73F-ACC9-6D15-BDE4208182A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map_manipulation.py</a:t>
            </a:r>
            <a:endParaRPr lang="en-US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8D998886-C909-4CDB-A9BB-48CB99FB263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6A6471-2315-4111-B5FB-3EE444401171}" type="datetime1">
              <a:rPr lang="de-DE" smtClean="0"/>
              <a:t>31.03.2022</a:t>
            </a:fld>
            <a:endParaRPr lang="de-DE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A557DC6D-3DDE-42F4-BFCF-D4E0B43139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B8D9A87-CA95-4A1E-BB66-75F5B50A0C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86061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3570-421F-60CA-13F1-729A4520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Kartendaten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28B1E06-EFE2-46FB-54F8-5A6F1B53634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Unterscheidung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zwischen</a:t>
            </a:r>
            <a:r>
              <a:rPr lang="en-US">
                <a:cs typeface="Arial"/>
              </a:rPr>
              <a:t> "Rules" und "no Rules" - </a:t>
            </a:r>
            <a:r>
              <a:rPr lang="en-US" err="1">
                <a:cs typeface="Arial"/>
              </a:rPr>
              <a:t>Nachbarlanelets</a:t>
            </a:r>
            <a:endParaRPr lang="en-US" err="1"/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B263CC57-290E-5E64-5240-4AB1E569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661" y="1711379"/>
            <a:ext cx="4305945" cy="4543693"/>
          </a:xfrm>
          <a:prstGeom prst="rect">
            <a:avLst/>
          </a:prstGeom>
        </p:spPr>
      </p:pic>
      <p:pic>
        <p:nvPicPr>
          <p:cNvPr id="13" name="Grafik 5" descr="Ein Bild, das drinnen, Metall enthält.&#10;&#10;Beschreibung automatisch generiert.">
            <a:extLst>
              <a:ext uri="{FF2B5EF4-FFF2-40B4-BE49-F238E27FC236}">
                <a16:creationId xmlns:a16="http://schemas.microsoft.com/office/drawing/2014/main" id="{FC11E5CA-8AAB-5811-D42F-2BDBE3E072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4604" y="1710065"/>
            <a:ext cx="4254284" cy="4419426"/>
          </a:xfrm>
          <a:prstGeom prst="rect">
            <a:avLst/>
          </a:prstGeom>
        </p:spPr>
      </p:pic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B031CD32-FB9F-43BE-8382-C1E74E308BE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DF10CFB-A103-4C60-9187-60B6F88D4236}" type="datetime1">
              <a:rPr lang="de-DE" smtClean="0"/>
              <a:t>31.03.2022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56AB4626-E966-4752-B4A6-0D9F6ADE662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182B3833-A6A4-44D9-A3D2-8D38D62B14E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11</a:t>
            </a:fld>
            <a:endParaRPr lang="de-DE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4969C635-C06A-F328-EDC8-234FE61AEF6B}"/>
              </a:ext>
            </a:extLst>
          </p:cNvPr>
          <p:cNvSpPr/>
          <p:nvPr/>
        </p:nvSpPr>
        <p:spPr>
          <a:xfrm>
            <a:off x="5671372" y="3612886"/>
            <a:ext cx="849255" cy="3167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8224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93570-421F-60CA-13F1-729A45204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Kartendaten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A28B1E06-EFE2-46FB-54F8-5A6F1B53634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Unterscheidung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zwischen</a:t>
            </a:r>
            <a:r>
              <a:rPr lang="en-US">
                <a:cs typeface="Arial"/>
              </a:rPr>
              <a:t> "Rules" und "no Rules" - </a:t>
            </a:r>
            <a:r>
              <a:rPr lang="en-US" err="1">
                <a:cs typeface="Arial"/>
              </a:rPr>
              <a:t>Abkürzungen</a:t>
            </a:r>
            <a:endParaRPr lang="en-US" err="1"/>
          </a:p>
        </p:txBody>
      </p:sp>
      <p:pic>
        <p:nvPicPr>
          <p:cNvPr id="8" name="Picture 8">
            <a:extLst>
              <a:ext uri="{FF2B5EF4-FFF2-40B4-BE49-F238E27FC236}">
                <a16:creationId xmlns:a16="http://schemas.microsoft.com/office/drawing/2014/main" id="{8C12669F-C38F-F419-2C13-FE2C6A491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0546" y="1548486"/>
            <a:ext cx="3698928" cy="472902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B14890BB-72C2-5C44-0773-AC22D40AAD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6657" y="1542471"/>
            <a:ext cx="3763505" cy="4715873"/>
          </a:xfrm>
          <a:prstGeom prst="rect">
            <a:avLst/>
          </a:prstGeom>
        </p:spPr>
      </p:pic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A7072625-D8F3-4162-9175-D5ED514E7C9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8E5E60C-1DD2-4C92-84EC-98278BEBAEE5}" type="datetime1">
              <a:rPr lang="de-DE" smtClean="0"/>
              <a:t>31.03.2022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4A9DD5B2-B81B-47CF-8E23-078E259B8F8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7E3E4103-7720-41A8-AF28-0A352319F46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12</a:t>
            </a:fld>
            <a:endParaRPr lang="de-DE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C03031EC-C369-052A-DF8F-A11655B4E98E}"/>
              </a:ext>
            </a:extLst>
          </p:cNvPr>
          <p:cNvSpPr/>
          <p:nvPr/>
        </p:nvSpPr>
        <p:spPr>
          <a:xfrm>
            <a:off x="5671372" y="3612886"/>
            <a:ext cx="849255" cy="316733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24053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16F0-B5ED-511B-26CB-DE9561F9C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Planning</a:t>
            </a:r>
            <a:endParaRPr lang="en-US" err="1"/>
          </a:p>
        </p:txBody>
      </p:sp>
      <p:sp>
        <p:nvSpPr>
          <p:cNvPr id="5" name="Foliennummernplatzhalter 41">
            <a:extLst>
              <a:ext uri="{FF2B5EF4-FFF2-40B4-BE49-F238E27FC236}">
                <a16:creationId xmlns:a16="http://schemas.microsoft.com/office/drawing/2014/main" id="{89DD9D9F-C66C-9F4B-45D7-E97E4EE7AEA0}"/>
              </a:ext>
            </a:extLst>
          </p:cNvPr>
          <p:cNvSpPr txBox="1">
            <a:spLocks/>
          </p:cNvSpPr>
          <p:nvPr/>
        </p:nvSpPr>
        <p:spPr>
          <a:xfrm>
            <a:off x="668340" y="6564969"/>
            <a:ext cx="1507522" cy="243248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>
                <a:cs typeface="Arial"/>
              </a:rPr>
              <a:t>13          |           31.03.2022</a:t>
            </a:r>
          </a:p>
        </p:txBody>
      </p:sp>
    </p:spTree>
    <p:extLst>
      <p:ext uri="{BB962C8B-B14F-4D97-AF65-F5344CB8AC3E}">
        <p14:creationId xmlns:p14="http://schemas.microsoft.com/office/powerpoint/2010/main" val="167322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089B-C052-7159-9A21-B713B9FC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Planning</a:t>
            </a:r>
            <a:endParaRPr lang="en-US" err="1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221A1CE-ECCA-C7D4-6344-939FC294CC5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Funktionsweise</a:t>
            </a:r>
          </a:p>
        </p:txBody>
      </p:sp>
      <p:pic>
        <p:nvPicPr>
          <p:cNvPr id="8" name="Grafik 8">
            <a:extLst>
              <a:ext uri="{FF2B5EF4-FFF2-40B4-BE49-F238E27FC236}">
                <a16:creationId xmlns:a16="http://schemas.microsoft.com/office/drawing/2014/main" id="{C6A842AC-3C7B-4948-7E51-35E3E250C7B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62"/>
          <a:stretch/>
        </p:blipFill>
        <p:spPr>
          <a:xfrm>
            <a:off x="3567024" y="1198367"/>
            <a:ext cx="7185803" cy="5202433"/>
          </a:xfrm>
          <a:prstGeom prst="rect">
            <a:avLst/>
          </a:prstGeom>
        </p:spPr>
      </p:pic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0431859B-F0AB-4208-AEF7-057D7C09760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5353F8-93C1-4E43-BE85-C2E13CA4B6F7}" type="datetime1">
              <a:rPr lang="de-DE" smtClean="0"/>
              <a:t>31.03.2022</a:t>
            </a:fld>
            <a:endParaRPr lang="de-DE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9862DB97-3159-4E11-A64E-B96D81D9ED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0FDC2899-33E1-4EA5-9258-F174AF8660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196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089B-C052-7159-9A21-B713B9FC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Planning</a:t>
            </a:r>
            <a:endParaRPr lang="de-DE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221A1CE-ECCA-C7D4-6344-939FC294CC5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Routenberechnung</a:t>
            </a:r>
            <a:r>
              <a:rPr lang="en-US">
                <a:cs typeface="Arial"/>
              </a:rPr>
              <a:t> und </a:t>
            </a:r>
            <a:r>
              <a:rPr lang="en-US" err="1">
                <a:cs typeface="Arial"/>
              </a:rPr>
              <a:t>Validierung</a:t>
            </a:r>
            <a:endParaRPr lang="en-US" err="1"/>
          </a:p>
        </p:txBody>
      </p:sp>
      <p:pic>
        <p:nvPicPr>
          <p:cNvPr id="7" name="Grafik 7" descr="Ein Bild, das Text, drinnen, verschieden enthält.&#10;&#10;Beschreibung automatisch generiert.">
            <a:extLst>
              <a:ext uri="{FF2B5EF4-FFF2-40B4-BE49-F238E27FC236}">
                <a16:creationId xmlns:a16="http://schemas.microsoft.com/office/drawing/2014/main" id="{70E2A471-B1DF-577A-223D-4613C73F06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479" y="1952625"/>
            <a:ext cx="5810250" cy="4095750"/>
          </a:xfrm>
          <a:prstGeom prst="rect">
            <a:avLst/>
          </a:prstGeom>
        </p:spPr>
      </p:pic>
      <p:pic>
        <p:nvPicPr>
          <p:cNvPr id="10" name="Grafik 10" descr="Ein Bild, das Text enthält.&#10;&#10;Beschreibung automatisch generiert.">
            <a:extLst>
              <a:ext uri="{FF2B5EF4-FFF2-40B4-BE49-F238E27FC236}">
                <a16:creationId xmlns:a16="http://schemas.microsoft.com/office/drawing/2014/main" id="{6C2562DF-0CC1-EC5F-4D8F-B9F3340E656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99113" y="1952438"/>
            <a:ext cx="4705350" cy="2038350"/>
          </a:xfrm>
        </p:spPr>
      </p:pic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B8C401E0-023B-4D32-8C9B-D4B8C569892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2886F4E-EBDC-4E1E-A9B9-A0AC46859BA6}" type="datetime1">
              <a:rPr lang="de-DE" smtClean="0"/>
              <a:t>31.03.2022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0392B027-0DEC-42C9-955D-A0170EE85CB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B5B195BA-0DF9-49E7-9CC8-86CCBA98CF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81365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089B-C052-7159-9A21-B713B9FC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Planning</a:t>
            </a:r>
            <a:endParaRPr lang="de-DE"/>
          </a:p>
        </p:txBody>
      </p:sp>
      <p:pic>
        <p:nvPicPr>
          <p:cNvPr id="6" name="Grafik 6">
            <a:extLst>
              <a:ext uri="{FF2B5EF4-FFF2-40B4-BE49-F238E27FC236}">
                <a16:creationId xmlns:a16="http://schemas.microsoft.com/office/drawing/2014/main" id="{83D00ABC-F9B0-22D1-F6B2-9FF744D00B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5446" y="1617536"/>
            <a:ext cx="2762250" cy="4124325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221A1CE-ECCA-C7D4-6344-939FC294CC5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Pfadmatrix-Berechnung</a:t>
            </a:r>
            <a:r>
              <a:rPr lang="en-US">
                <a:cs typeface="Arial"/>
              </a:rPr>
              <a:t> und Spurwechsel</a:t>
            </a:r>
            <a:endParaRPr lang="en-US" err="1"/>
          </a:p>
        </p:txBody>
      </p:sp>
      <p:pic>
        <p:nvPicPr>
          <p:cNvPr id="7" name="Grafik 7">
            <a:extLst>
              <a:ext uri="{FF2B5EF4-FFF2-40B4-BE49-F238E27FC236}">
                <a16:creationId xmlns:a16="http://schemas.microsoft.com/office/drawing/2014/main" id="{3D1DAFBA-F212-57F5-664C-A5A24ABC4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4873" y="1634975"/>
            <a:ext cx="6203470" cy="4375209"/>
          </a:xfrm>
          <a:prstGeom prst="rect">
            <a:avLst/>
          </a:prstGeom>
        </p:spPr>
      </p:pic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5BE867B5-C3FE-4348-B4C9-61AA595E69F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1FC1D7C-5B7D-4202-B9B9-C89FD0317E80}" type="datetime1">
              <a:rPr lang="de-DE" smtClean="0"/>
              <a:t>31.03.2022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9F4D58BA-04A6-4648-AAF5-E14ADCBF98C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F69A60F4-6745-4DC6-9427-61BE8E7DFBC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47583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7ED0-087C-9AA6-1243-834F7F1B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Planning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B6845-C304-938D-1192-241669F3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816068"/>
            <a:ext cx="10753200" cy="4644000"/>
          </a:xfrm>
        </p:spPr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Anhalten</a:t>
            </a:r>
            <a:r>
              <a:rPr lang="en-US">
                <a:cs typeface="Arial"/>
              </a:rPr>
              <a:t> für:</a:t>
            </a:r>
            <a:endParaRPr lang="de-DE">
              <a:ea typeface="+mn-lt"/>
            </a:endParaRPr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Rote </a:t>
            </a:r>
            <a:r>
              <a:rPr lang="en-US" err="1">
                <a:ea typeface="+mn-lt"/>
                <a:cs typeface="+mn-lt"/>
              </a:rPr>
              <a:t>Ampeln</a:t>
            </a:r>
            <a:r>
              <a:rPr lang="en-US">
                <a:ea typeface="+mn-lt"/>
                <a:cs typeface="+mn-lt"/>
              </a:rPr>
              <a:t> (Karte und Perception)</a:t>
            </a:r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 err="1">
                <a:ea typeface="+mn-lt"/>
                <a:cs typeface="+mn-lt"/>
              </a:rPr>
              <a:t>Stoppschilder</a:t>
            </a:r>
            <a:r>
              <a:rPr lang="en-US">
                <a:ea typeface="+mn-lt"/>
                <a:cs typeface="+mn-lt"/>
              </a:rPr>
              <a:t> (Karte)</a:t>
            </a:r>
          </a:p>
          <a:p>
            <a:pPr marL="431800" lvl="2" indent="-21590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Nicht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anhalten</a:t>
            </a:r>
            <a:r>
              <a:rPr lang="en-US">
                <a:cs typeface="Arial"/>
              </a:rPr>
              <a:t> für:</a:t>
            </a:r>
            <a:endParaRPr lang="en-US">
              <a:ea typeface="+mn-lt"/>
              <a:cs typeface="+mn-lt"/>
            </a:endParaRP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Grüne/</a:t>
            </a:r>
            <a:r>
              <a:rPr lang="en-US" err="1">
                <a:ea typeface="+mn-lt"/>
                <a:cs typeface="+mn-lt"/>
              </a:rPr>
              <a:t>Gelbe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Ampeln</a:t>
            </a: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err="1">
                <a:ea typeface="+mn-lt"/>
                <a:cs typeface="+mn-lt"/>
              </a:rPr>
              <a:t>Vorfahrt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gewähren</a:t>
            </a:r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endParaRPr lang="en-US"/>
          </a:p>
          <a:p>
            <a:pPr marL="215900" lvl="1" indent="-215900">
              <a:buFont typeface="Arial" panose="05000000000000000000" pitchFamily="2" charset="2"/>
              <a:buChar char="•"/>
            </a:pPr>
            <a:endParaRPr lang="en-US"/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/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B417E4-B73F-ACC9-6D15-BDE4208182A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ea typeface="+mn-lt"/>
                <a:cs typeface="+mn-lt"/>
              </a:rPr>
              <a:t>Anhalten</a:t>
            </a:r>
            <a:r>
              <a:rPr lang="en-US">
                <a:ea typeface="+mn-lt"/>
                <a:cs typeface="+mn-lt"/>
              </a:rPr>
              <a:t> an </a:t>
            </a:r>
            <a:r>
              <a:rPr lang="en-US" err="1">
                <a:ea typeface="+mn-lt"/>
                <a:cs typeface="+mn-lt"/>
              </a:rPr>
              <a:t>Schildern</a:t>
            </a:r>
            <a:r>
              <a:rPr lang="en-US">
                <a:ea typeface="+mn-lt"/>
                <a:cs typeface="+mn-lt"/>
              </a:rPr>
              <a:t> und </a:t>
            </a:r>
            <a:r>
              <a:rPr lang="en-US" err="1">
                <a:ea typeface="+mn-lt"/>
                <a:cs typeface="+mn-lt"/>
              </a:rPr>
              <a:t>Ampeln</a:t>
            </a:r>
            <a:endParaRPr lang="de-DE" err="1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8D998886-C909-4CDB-A9BB-48CB99FB263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C6A6471-2315-4111-B5FB-3EE444401171}" type="datetime1">
              <a:rPr lang="de-DE" smtClean="0"/>
              <a:t>31.03.2022</a:t>
            </a:fld>
            <a:endParaRPr lang="de-DE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A557DC6D-3DDE-42F4-BFCF-D4E0B43139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BB8D9A87-CA95-4A1E-BB66-75F5B50A0C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17</a:t>
            </a:fld>
            <a:endParaRPr lang="de-DE"/>
          </a:p>
        </p:txBody>
      </p:sp>
      <p:pic>
        <p:nvPicPr>
          <p:cNvPr id="5" name="Grafik 8">
            <a:extLst>
              <a:ext uri="{FF2B5EF4-FFF2-40B4-BE49-F238E27FC236}">
                <a16:creationId xmlns:a16="http://schemas.microsoft.com/office/drawing/2014/main" id="{B7670583-446B-A667-0F7C-197FECE2F6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8" t="6594" r="3886" b="9007"/>
          <a:stretch/>
        </p:blipFill>
        <p:spPr>
          <a:xfrm>
            <a:off x="4560173" y="2589088"/>
            <a:ext cx="4302746" cy="3081974"/>
          </a:xfrm>
          <a:prstGeom prst="rect">
            <a:avLst/>
          </a:prstGeom>
        </p:spPr>
      </p:pic>
      <p:pic>
        <p:nvPicPr>
          <p:cNvPr id="6" name="Grafik 7" descr="Ein Bild, das Text, drinnen, verschieden enthält.&#10;&#10;Beschreibung automatisch generiert.">
            <a:extLst>
              <a:ext uri="{FF2B5EF4-FFF2-40B4-BE49-F238E27FC236}">
                <a16:creationId xmlns:a16="http://schemas.microsoft.com/office/drawing/2014/main" id="{679FAB70-6FB1-6293-258E-23F3C34B72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5" r="55597" b="-176"/>
          <a:stretch/>
        </p:blipFill>
        <p:spPr>
          <a:xfrm>
            <a:off x="8977763" y="2143124"/>
            <a:ext cx="2536828" cy="380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9651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089B-C052-7159-9A21-B713B9FC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Planning</a:t>
            </a:r>
            <a:endParaRPr lang="en-US" err="1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221A1CE-ECCA-C7D4-6344-939FC294CC5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Reaktion</a:t>
            </a:r>
            <a:r>
              <a:rPr lang="en-US">
                <a:cs typeface="Arial"/>
              </a:rPr>
              <a:t> auf </a:t>
            </a:r>
            <a:r>
              <a:rPr lang="en-US" err="1">
                <a:cs typeface="Arial"/>
              </a:rPr>
              <a:t>andere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Verkehrsteilnehmer</a:t>
            </a:r>
            <a:endParaRPr lang="de-DE" err="1"/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DA413D29-56AA-8902-38B4-CF42A521F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639" r="51535" b="34853"/>
          <a:stretch/>
        </p:blipFill>
        <p:spPr>
          <a:xfrm>
            <a:off x="5924073" y="1867880"/>
            <a:ext cx="5276360" cy="3624096"/>
          </a:xfr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C4D3E70-889D-BEA6-C210-4D2F87B77B5B}"/>
              </a:ext>
            </a:extLst>
          </p:cNvPr>
          <p:cNvSpPr/>
          <p:nvPr/>
        </p:nvSpPr>
        <p:spPr>
          <a:xfrm>
            <a:off x="5836489" y="1810828"/>
            <a:ext cx="2560607" cy="229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2" name="Grafik 12" descr="Ein Bild, das Text, rot, Weg, Straße enthält.&#10;&#10;Beschreibung automatisch generiert.">
            <a:extLst>
              <a:ext uri="{FF2B5EF4-FFF2-40B4-BE49-F238E27FC236}">
                <a16:creationId xmlns:a16="http://schemas.microsoft.com/office/drawing/2014/main" id="{DFE9C9FF-39CE-A746-97CC-A6B6A0DAE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229" y="1713331"/>
            <a:ext cx="2384485" cy="2011573"/>
          </a:xfrm>
          <a:prstGeom prst="rect">
            <a:avLst/>
          </a:prstGeom>
        </p:spPr>
      </p:pic>
      <p:pic>
        <p:nvPicPr>
          <p:cNvPr id="13" name="Grafik 13" descr="Ein Bild, das Text enthält.&#10;&#10;Beschreibung automatisch generiert.">
            <a:extLst>
              <a:ext uri="{FF2B5EF4-FFF2-40B4-BE49-F238E27FC236}">
                <a16:creationId xmlns:a16="http://schemas.microsoft.com/office/drawing/2014/main" id="{39701896-4E86-3A00-E659-A492BFB687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516" y="3244789"/>
            <a:ext cx="2381250" cy="2381250"/>
          </a:xfrm>
          <a:prstGeom prst="rect">
            <a:avLst/>
          </a:prstGeom>
        </p:spPr>
      </p:pic>
      <p:pic>
        <p:nvPicPr>
          <p:cNvPr id="15" name="Grafik 8">
            <a:extLst>
              <a:ext uri="{FF2B5EF4-FFF2-40B4-BE49-F238E27FC236}">
                <a16:creationId xmlns:a16="http://schemas.microsoft.com/office/drawing/2014/main" id="{2DBECB7D-5C1E-F49B-1DBF-722786ECEE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28" t="587" r="297" b="60966"/>
          <a:stretch/>
        </p:blipFill>
        <p:spPr>
          <a:xfrm>
            <a:off x="773699" y="1657252"/>
            <a:ext cx="3487490" cy="2023075"/>
          </a:xfrm>
          <a:prstGeom prst="rect">
            <a:avLst/>
          </a:prstGeom>
        </p:spPr>
      </p:pic>
      <p:sp>
        <p:nvSpPr>
          <p:cNvPr id="25" name="Datumsplatzhalter 24">
            <a:extLst>
              <a:ext uri="{FF2B5EF4-FFF2-40B4-BE49-F238E27FC236}">
                <a16:creationId xmlns:a16="http://schemas.microsoft.com/office/drawing/2014/main" id="{B08CCD87-7D78-471B-8D91-A313188A01B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B1B4910-E8C5-4106-8C11-78276FD1E03F}" type="datetime1">
              <a:rPr lang="de-DE" smtClean="0"/>
              <a:t>31.03.2022</a:t>
            </a:fld>
            <a:endParaRPr lang="de-DE"/>
          </a:p>
        </p:txBody>
      </p:sp>
      <p:sp>
        <p:nvSpPr>
          <p:cNvPr id="26" name="Fußzeilenplatzhalter 25">
            <a:extLst>
              <a:ext uri="{FF2B5EF4-FFF2-40B4-BE49-F238E27FC236}">
                <a16:creationId xmlns:a16="http://schemas.microsoft.com/office/drawing/2014/main" id="{D7218B9C-74DC-4CEE-BAE2-3946DEC2BAD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7" name="Foliennummernplatzhalter 26">
            <a:extLst>
              <a:ext uri="{FF2B5EF4-FFF2-40B4-BE49-F238E27FC236}">
                <a16:creationId xmlns:a16="http://schemas.microsoft.com/office/drawing/2014/main" id="{135DE9CC-1427-4DA0-AAB0-13341BD5372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3297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089B-C052-7159-9A21-B713B9FC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Planning</a:t>
            </a:r>
            <a:endParaRPr lang="en-US" err="1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221A1CE-ECCA-C7D4-6344-939FC294CC5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Reaktion</a:t>
            </a:r>
            <a:r>
              <a:rPr lang="en-US">
                <a:cs typeface="Arial"/>
              </a:rPr>
              <a:t> auf </a:t>
            </a:r>
            <a:r>
              <a:rPr lang="en-US" err="1">
                <a:cs typeface="Arial"/>
              </a:rPr>
              <a:t>andere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Verkehrsteilnehmer</a:t>
            </a:r>
            <a:endParaRPr lang="de-DE" err="1"/>
          </a:p>
        </p:txBody>
      </p:sp>
      <p:pic>
        <p:nvPicPr>
          <p:cNvPr id="7" name="Grafik 8">
            <a:extLst>
              <a:ext uri="{FF2B5EF4-FFF2-40B4-BE49-F238E27FC236}">
                <a16:creationId xmlns:a16="http://schemas.microsoft.com/office/drawing/2014/main" id="{DA413D29-56AA-8902-38B4-CF42A521FD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639" r="51535" b="34853"/>
          <a:stretch/>
        </p:blipFill>
        <p:spPr>
          <a:xfrm>
            <a:off x="5924073" y="1867880"/>
            <a:ext cx="5276360" cy="3624096"/>
          </a:xfr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EC4D3E70-889D-BEA6-C210-4D2F87B77B5B}"/>
              </a:ext>
            </a:extLst>
          </p:cNvPr>
          <p:cNvSpPr/>
          <p:nvPr/>
        </p:nvSpPr>
        <p:spPr>
          <a:xfrm>
            <a:off x="5836489" y="1810828"/>
            <a:ext cx="2560607" cy="2298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ED8C4859-3B1C-481B-8E19-F9D00A9B566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C2517FB-FC80-489B-832F-DBC4A1DFAD7E}" type="datetime1">
              <a:rPr lang="de-DE" smtClean="0"/>
              <a:t>31.03.2022</a:t>
            </a:fld>
            <a:endParaRPr lang="de-DE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C74E4B00-BAEB-4248-8A6D-84A3A1C3501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8C66847A-E341-49F8-B7B2-44096A2857C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19</a:t>
            </a:fld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B9B03C-DBBC-25FD-3C61-A747ADB5CD4A}"/>
              </a:ext>
            </a:extLst>
          </p:cNvPr>
          <p:cNvSpPr txBox="1">
            <a:spLocks/>
          </p:cNvSpPr>
          <p:nvPr/>
        </p:nvSpPr>
        <p:spPr>
          <a:xfrm>
            <a:off x="719999" y="1971051"/>
            <a:ext cx="10753200" cy="4644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err="1">
                <a:ea typeface="+mn-lt"/>
                <a:cs typeface="+mn-lt"/>
              </a:rPr>
              <a:t>Planung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basierend</a:t>
            </a:r>
            <a:r>
              <a:rPr lang="en-US">
                <a:ea typeface="+mn-lt"/>
                <a:cs typeface="+mn-lt"/>
              </a:rPr>
              <a:t> auf</a:t>
            </a:r>
            <a:endParaRPr lang="en-US"/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err="1">
                <a:ea typeface="+mn-lt"/>
                <a:cs typeface="+mn-lt"/>
              </a:rPr>
              <a:t>Lokaler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Pfad</a:t>
            </a:r>
            <a:r>
              <a:rPr lang="en-US">
                <a:ea typeface="+mn-lt"/>
                <a:cs typeface="+mn-lt"/>
              </a:rPr>
              <a:t> </a:t>
            </a:r>
            <a:endParaRPr lang="de-DE"/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Ego-</a:t>
            </a:r>
            <a:r>
              <a:rPr lang="en-US" err="1">
                <a:ea typeface="+mn-lt"/>
                <a:cs typeface="+mn-lt"/>
              </a:rPr>
              <a:t>Distanz</a:t>
            </a:r>
            <a:endParaRPr lang="en-US" err="1"/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err="1">
                <a:ea typeface="+mn-lt"/>
                <a:cs typeface="+mn-lt"/>
              </a:rPr>
              <a:t>Pfadvorhersage</a:t>
            </a:r>
            <a:endParaRPr lang="en-US" err="1">
              <a:ea typeface="+mn-lt"/>
            </a:endParaRP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endParaRPr lang="en-US">
              <a:ea typeface="+mn-lt"/>
              <a:cs typeface="+mn-lt"/>
            </a:endParaRPr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Relevanteste Information an Acting </a:t>
            </a:r>
            <a:r>
              <a:rPr lang="en-US" err="1">
                <a:ea typeface="+mn-lt"/>
                <a:cs typeface="+mn-lt"/>
              </a:rPr>
              <a:t>senden</a:t>
            </a:r>
            <a:endParaRPr lang="en-US"/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endParaRPr lang="en-US">
              <a:ea typeface="+mn-lt"/>
            </a:endParaRPr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endParaRPr lang="en-US">
              <a:ea typeface="+mn-lt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/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/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6472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A58A59-4BE8-45E4-8A1A-DC0707031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Agenda</a:t>
            </a:r>
            <a:endParaRPr lang="de-DE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47D5173-7DF3-49E0-8EEB-5869F4FD961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1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97BD6363-0A38-4DEF-9776-47F5A5E7630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pPr marL="12065"/>
            <a:r>
              <a:rPr lang="de-DE">
                <a:cs typeface="Arial"/>
              </a:rPr>
              <a:t>Architektur</a:t>
            </a:r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C721EB3-30AF-4228-B7D8-07013D11FF3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2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895EBE6C-A730-456E-802C-529AA56A01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marL="12065"/>
            <a:r>
              <a:rPr lang="de-DE">
                <a:cs typeface="Arial"/>
              </a:rPr>
              <a:t>Kartendaten</a:t>
            </a:r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A449493-506E-442D-8C60-94A7A602E74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marL="12065"/>
            <a:r>
              <a:rPr lang="de-DE"/>
              <a:t>3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DCB1470-21D6-4F29-B381-7C2142383AC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pPr marL="12065"/>
            <a:r>
              <a:rPr lang="de-DE"/>
              <a:t>4</a:t>
            </a:r>
          </a:p>
        </p:txBody>
      </p: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B92631D8-0DD8-43BD-BBAD-538DBEE0DAF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pPr marL="12065"/>
            <a:r>
              <a:rPr lang="de-DE"/>
              <a:t>5</a:t>
            </a:r>
          </a:p>
        </p:txBody>
      </p:sp>
      <p:sp>
        <p:nvSpPr>
          <p:cNvPr id="11" name="Textplatzhalter 5">
            <a:extLst>
              <a:ext uri="{FF2B5EF4-FFF2-40B4-BE49-F238E27FC236}">
                <a16:creationId xmlns:a16="http://schemas.microsoft.com/office/drawing/2014/main" id="{480786E1-10DB-4267-9095-3DB17B67EF89}"/>
              </a:ext>
            </a:extLst>
          </p:cNvPr>
          <p:cNvSpPr txBox="1">
            <a:spLocks/>
          </p:cNvSpPr>
          <p:nvPr/>
        </p:nvSpPr>
        <p:spPr>
          <a:xfrm>
            <a:off x="1388853" y="2871233"/>
            <a:ext cx="10083148" cy="4544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/>
            <a:endParaRPr lang="de-DE"/>
          </a:p>
        </p:txBody>
      </p:sp>
      <p:sp>
        <p:nvSpPr>
          <p:cNvPr id="14" name="Textplatzhalter 5">
            <a:extLst>
              <a:ext uri="{FF2B5EF4-FFF2-40B4-BE49-F238E27FC236}">
                <a16:creationId xmlns:a16="http://schemas.microsoft.com/office/drawing/2014/main" id="{973A1395-3EE3-7E7D-5C79-D5C636DEB2F4}"/>
              </a:ext>
            </a:extLst>
          </p:cNvPr>
          <p:cNvSpPr txBox="1">
            <a:spLocks/>
          </p:cNvSpPr>
          <p:nvPr/>
        </p:nvSpPr>
        <p:spPr>
          <a:xfrm>
            <a:off x="1388852" y="3469258"/>
            <a:ext cx="10083148" cy="4544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/>
            <a:r>
              <a:rPr lang="de-DE" err="1">
                <a:ea typeface="+mn-lt"/>
                <a:cs typeface="+mn-lt"/>
              </a:rPr>
              <a:t>Perception</a:t>
            </a:r>
            <a:endParaRPr lang="de-DE" err="1"/>
          </a:p>
        </p:txBody>
      </p:sp>
      <p:sp>
        <p:nvSpPr>
          <p:cNvPr id="15" name="Textplatzhalter 5">
            <a:extLst>
              <a:ext uri="{FF2B5EF4-FFF2-40B4-BE49-F238E27FC236}">
                <a16:creationId xmlns:a16="http://schemas.microsoft.com/office/drawing/2014/main" id="{F0D867D8-3507-4C78-456A-14D25B2A9AA0}"/>
              </a:ext>
            </a:extLst>
          </p:cNvPr>
          <p:cNvSpPr txBox="1">
            <a:spLocks/>
          </p:cNvSpPr>
          <p:nvPr/>
        </p:nvSpPr>
        <p:spPr>
          <a:xfrm>
            <a:off x="1388851" y="4065918"/>
            <a:ext cx="10083148" cy="4544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/>
            <a:r>
              <a:rPr lang="de-DE" err="1">
                <a:ea typeface="+mn-lt"/>
                <a:cs typeface="+mn-lt"/>
              </a:rPr>
              <a:t>Acting</a:t>
            </a:r>
            <a:endParaRPr lang="de-DE" err="1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F023CFD6-BABE-775A-C587-0DDFA48B83A3}"/>
              </a:ext>
            </a:extLst>
          </p:cNvPr>
          <p:cNvSpPr txBox="1"/>
          <p:nvPr/>
        </p:nvSpPr>
        <p:spPr>
          <a:xfrm>
            <a:off x="1301690" y="2901172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de-DE" err="1"/>
              <a:t>Planning</a:t>
            </a:r>
          </a:p>
        </p:txBody>
      </p:sp>
      <p:sp>
        <p:nvSpPr>
          <p:cNvPr id="16" name="Textplatzhalter 5">
            <a:extLst>
              <a:ext uri="{FF2B5EF4-FFF2-40B4-BE49-F238E27FC236}">
                <a16:creationId xmlns:a16="http://schemas.microsoft.com/office/drawing/2014/main" id="{AFA4377E-C9FB-53B5-468C-0B7547589559}"/>
              </a:ext>
            </a:extLst>
          </p:cNvPr>
          <p:cNvSpPr txBox="1">
            <a:spLocks/>
          </p:cNvSpPr>
          <p:nvPr/>
        </p:nvSpPr>
        <p:spPr>
          <a:xfrm>
            <a:off x="1388850" y="4672934"/>
            <a:ext cx="10083148" cy="454456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/>
            <a:r>
              <a:rPr lang="de-DE">
                <a:cs typeface="Arial"/>
              </a:rPr>
              <a:t>Ausblick</a:t>
            </a:r>
            <a:endParaRPr lang="de-DE"/>
          </a:p>
        </p:txBody>
      </p:sp>
      <p:sp>
        <p:nvSpPr>
          <p:cNvPr id="8" name="Textplatzhalter 12">
            <a:extLst>
              <a:ext uri="{FF2B5EF4-FFF2-40B4-BE49-F238E27FC236}">
                <a16:creationId xmlns:a16="http://schemas.microsoft.com/office/drawing/2014/main" id="{82BC0DB7-A27A-AC5C-68EA-81F0AA2DDFA2}"/>
              </a:ext>
            </a:extLst>
          </p:cNvPr>
          <p:cNvSpPr txBox="1">
            <a:spLocks/>
          </p:cNvSpPr>
          <p:nvPr/>
        </p:nvSpPr>
        <p:spPr>
          <a:xfrm>
            <a:off x="716218" y="4668054"/>
            <a:ext cx="452077" cy="454456"/>
          </a:xfrm>
          <a:prstGeom prst="rect">
            <a:avLst/>
          </a:prstGeom>
          <a:ln w="6350">
            <a:solidFill>
              <a:schemeClr val="tx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1260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2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065"/>
            <a:r>
              <a:rPr lang="de-DE"/>
              <a:t>6</a:t>
            </a:r>
          </a:p>
        </p:txBody>
      </p:sp>
      <p:sp>
        <p:nvSpPr>
          <p:cNvPr id="40" name="Datumsplatzhalter 39">
            <a:extLst>
              <a:ext uri="{FF2B5EF4-FFF2-40B4-BE49-F238E27FC236}">
                <a16:creationId xmlns:a16="http://schemas.microsoft.com/office/drawing/2014/main" id="{A717260F-EA55-4921-998A-F8D81100D9C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fld id="{5DEB3E8F-66D3-4896-AA77-51EFA14464C7}" type="datetime1">
              <a:rPr lang="de-DE" smtClean="0"/>
              <a:t>31.03.2022</a:t>
            </a:fld>
            <a:endParaRPr lang="de-DE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8E5014D1-B0FF-435E-8194-9EAE9A1B36B3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A8AEB86A-0C08-4EBE-98C0-5CC62A1B0F1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409224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44B892-B0B4-4A07-8579-DD75E2D9EB8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latin typeface="Arial"/>
                <a:cs typeface="Arial"/>
              </a:rPr>
              <a:t>Perception</a:t>
            </a:r>
            <a:endParaRPr lang="de-DE"/>
          </a:p>
        </p:txBody>
      </p:sp>
      <p:sp>
        <p:nvSpPr>
          <p:cNvPr id="4" name="Foliennummernplatzhalter 41">
            <a:extLst>
              <a:ext uri="{FF2B5EF4-FFF2-40B4-BE49-F238E27FC236}">
                <a16:creationId xmlns:a16="http://schemas.microsoft.com/office/drawing/2014/main" id="{C311AF05-E2C1-1815-372A-9CD2666B45BB}"/>
              </a:ext>
            </a:extLst>
          </p:cNvPr>
          <p:cNvSpPr txBox="1">
            <a:spLocks/>
          </p:cNvSpPr>
          <p:nvPr/>
        </p:nvSpPr>
        <p:spPr>
          <a:xfrm>
            <a:off x="668340" y="6564969"/>
            <a:ext cx="1507522" cy="243248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>
                <a:cs typeface="Arial"/>
              </a:rPr>
              <a:t>20          |           31.03.2022</a:t>
            </a:r>
          </a:p>
        </p:txBody>
      </p:sp>
    </p:spTree>
    <p:extLst>
      <p:ext uri="{BB962C8B-B14F-4D97-AF65-F5344CB8AC3E}">
        <p14:creationId xmlns:p14="http://schemas.microsoft.com/office/powerpoint/2010/main" val="35876874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5FDEF-D98F-44C2-B90A-99B7046D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Perception</a:t>
            </a:r>
            <a:r>
              <a:rPr lang="de-DE">
                <a:latin typeface="Arial"/>
                <a:cs typeface="Arial"/>
              </a:rPr>
              <a:t> - </a:t>
            </a:r>
            <a:r>
              <a:rPr lang="de-DE" err="1">
                <a:latin typeface="Arial"/>
                <a:cs typeface="Arial"/>
              </a:rPr>
              <a:t>Semantic</a:t>
            </a:r>
            <a:r>
              <a:rPr lang="de-DE">
                <a:latin typeface="Arial"/>
                <a:cs typeface="Arial"/>
              </a:rPr>
              <a:t> Lidar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DEF20D-1E07-47BA-A4D8-58D3D5837E0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/>
              <a:t>Allgemeines</a:t>
            </a:r>
          </a:p>
        </p:txBody>
      </p:sp>
      <p:pic>
        <p:nvPicPr>
          <p:cNvPr id="6" name="Grafik 7">
            <a:extLst>
              <a:ext uri="{FF2B5EF4-FFF2-40B4-BE49-F238E27FC236}">
                <a16:creationId xmlns:a16="http://schemas.microsoft.com/office/drawing/2014/main" id="{5C7A3AE6-8100-ACDD-0569-E56A0E2FC6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4628" y="1993520"/>
            <a:ext cx="3382992" cy="2375247"/>
          </a:xfrm>
          <a:prstGeom prst="rect">
            <a:avLst/>
          </a:prstGeom>
        </p:spPr>
      </p:pic>
      <p:sp>
        <p:nvSpPr>
          <p:cNvPr id="9" name="Datumsplatzhalter 8">
            <a:extLst>
              <a:ext uri="{FF2B5EF4-FFF2-40B4-BE49-F238E27FC236}">
                <a16:creationId xmlns:a16="http://schemas.microsoft.com/office/drawing/2014/main" id="{540315D2-04EB-47E6-A7CB-9A0870B393E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88433F8-B0CD-4D61-BB97-A94B4F177CE9}" type="datetime1">
              <a:rPr lang="de-DE" smtClean="0"/>
              <a:t>31.03.2022</a:t>
            </a:fld>
            <a:endParaRPr lang="de-DE"/>
          </a:p>
        </p:txBody>
      </p:sp>
      <p:sp>
        <p:nvSpPr>
          <p:cNvPr id="10" name="Fußzeilenplatzhalter 9">
            <a:extLst>
              <a:ext uri="{FF2B5EF4-FFF2-40B4-BE49-F238E27FC236}">
                <a16:creationId xmlns:a16="http://schemas.microsoft.com/office/drawing/2014/main" id="{9E352947-D02A-4F95-9FC4-C7585DBB816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9641691F-509B-48FC-9CFB-48F5A82FC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21</a:t>
            </a:fld>
            <a:endParaRPr lang="de-DE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155D6D-1032-ADB1-57A9-65AEF5221B86}"/>
              </a:ext>
            </a:extLst>
          </p:cNvPr>
          <p:cNvSpPr txBox="1">
            <a:spLocks/>
          </p:cNvSpPr>
          <p:nvPr/>
        </p:nvSpPr>
        <p:spPr>
          <a:xfrm>
            <a:off x="719999" y="1828984"/>
            <a:ext cx="7563133" cy="463108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lvl="1" indent="-215900">
              <a:spcBef>
                <a:spcPts val="0"/>
              </a:spcBef>
              <a:buFont typeface="Arial,Sans-Serif" panose="05000000000000000000" pitchFamily="2" charset="2"/>
              <a:buChar char="•"/>
            </a:pPr>
            <a:r>
              <a:rPr lang="de-DE" dirty="0">
                <a:ea typeface="+mn-lt"/>
                <a:cs typeface="+mn-lt"/>
              </a:rPr>
              <a:t>Der Lidar misst in 20fps einmal 360° das Auto ab und erzeugt eine „</a:t>
            </a:r>
            <a:r>
              <a:rPr lang="de-DE" dirty="0" err="1">
                <a:ea typeface="+mn-lt"/>
                <a:cs typeface="+mn-lt"/>
              </a:rPr>
              <a:t>PointCloud</a:t>
            </a:r>
            <a:r>
              <a:rPr lang="de-DE" dirty="0">
                <a:ea typeface="+mn-lt"/>
                <a:cs typeface="+mn-lt"/>
              </a:rPr>
              <a:t>“ mit mehreren zehntausend Datenpunkten</a:t>
            </a:r>
            <a:endParaRPr lang="en-US" dirty="0">
              <a:ea typeface="+mn-lt"/>
              <a:cs typeface="+mn-lt"/>
            </a:endParaRPr>
          </a:p>
          <a:p>
            <a:pPr marL="215900" lvl="1" indent="-215900">
              <a:spcBef>
                <a:spcPts val="0"/>
              </a:spcBef>
              <a:buFont typeface="Arial,Sans-Serif" panose="05000000000000000000" pitchFamily="2" charset="2"/>
              <a:buChar char="•"/>
            </a:pPr>
            <a:r>
              <a:rPr lang="de-DE" dirty="0">
                <a:ea typeface="+mn-lt"/>
                <a:cs typeface="+mn-lt"/>
              </a:rPr>
              <a:t>Ein Datenpunkt besteht dabei aus einer Koordinate, sowie einer </a:t>
            </a:r>
            <a:r>
              <a:rPr lang="de-DE" dirty="0" err="1">
                <a:ea typeface="+mn-lt"/>
                <a:cs typeface="+mn-lt"/>
              </a:rPr>
              <a:t>Object</a:t>
            </a:r>
            <a:r>
              <a:rPr lang="de-DE" dirty="0">
                <a:ea typeface="+mn-lt"/>
                <a:cs typeface="+mn-lt"/>
              </a:rPr>
              <a:t> Tag und einem </a:t>
            </a:r>
            <a:r>
              <a:rPr lang="de-DE" dirty="0" err="1">
                <a:ea typeface="+mn-lt"/>
                <a:cs typeface="+mn-lt"/>
              </a:rPr>
              <a:t>Object</a:t>
            </a:r>
            <a:r>
              <a:rPr lang="de-DE" dirty="0">
                <a:ea typeface="+mn-lt"/>
                <a:cs typeface="+mn-lt"/>
              </a:rPr>
              <a:t> Index</a:t>
            </a:r>
            <a:endParaRPr lang="en-US" dirty="0">
              <a:ea typeface="+mn-lt"/>
              <a:cs typeface="+mn-lt"/>
            </a:endParaRPr>
          </a:p>
          <a:p>
            <a:pPr marL="215900" lvl="1" indent="-215900">
              <a:spcBef>
                <a:spcPts val="0"/>
              </a:spcBef>
              <a:buFont typeface="Arial" panose="05000000000000000000" pitchFamily="2" charset="2"/>
              <a:buChar char="•"/>
            </a:pPr>
            <a:endParaRPr lang="de-DE" dirty="0">
              <a:ea typeface="+mn-lt"/>
              <a:cs typeface="+mn-lt"/>
            </a:endParaRPr>
          </a:p>
          <a:p>
            <a:pPr marL="215900" lvl="1" indent="-215900"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de-DE" dirty="0">
                <a:ea typeface="+mn-lt"/>
                <a:cs typeface="+mn-lt"/>
              </a:rPr>
              <a:t>Info: </a:t>
            </a:r>
            <a:endParaRPr lang="en-US" dirty="0">
              <a:ea typeface="+mn-lt"/>
              <a:cs typeface="+mn-lt"/>
            </a:endParaRPr>
          </a:p>
          <a:p>
            <a:pPr marL="215900" lvl="2" indent="0">
              <a:spcBef>
                <a:spcPts val="0"/>
              </a:spcBef>
              <a:buNone/>
            </a:pPr>
            <a:r>
              <a:rPr lang="de-DE" dirty="0">
                <a:ea typeface="+mn-lt"/>
                <a:cs typeface="+mn-lt"/>
              </a:rPr>
              <a:t>Jedes gespawnte Objekt in Carla besitzt neben den Tag(Zuordnung in eine Objektklasse) </a:t>
            </a:r>
            <a:endParaRPr lang="en-US">
              <a:ea typeface="+mn-lt"/>
              <a:cs typeface="+mn-lt"/>
            </a:endParaRPr>
          </a:p>
          <a:p>
            <a:pPr marL="215900" lvl="2" indent="0">
              <a:spcBef>
                <a:spcPts val="0"/>
              </a:spcBef>
              <a:buNone/>
            </a:pPr>
            <a:r>
              <a:rPr lang="de-DE" dirty="0">
                <a:ea typeface="+mn-lt"/>
                <a:cs typeface="+mn-lt"/>
              </a:rPr>
              <a:t>einen </a:t>
            </a:r>
            <a:r>
              <a:rPr lang="de-DE" dirty="0" err="1">
                <a:ea typeface="+mn-lt"/>
                <a:cs typeface="+mn-lt"/>
              </a:rPr>
              <a:t>Object</a:t>
            </a:r>
            <a:r>
              <a:rPr lang="de-DE" dirty="0">
                <a:ea typeface="+mn-lt"/>
                <a:cs typeface="+mn-lt"/>
              </a:rPr>
              <a:t> Index, welche sich von den anderen Objekten unterscheidet</a:t>
            </a:r>
            <a:endParaRPr lang="en-US">
              <a:ea typeface="+mn-lt"/>
              <a:cs typeface="+mn-lt"/>
            </a:endParaRPr>
          </a:p>
          <a:p>
            <a:pPr marL="215900" lvl="1" indent="-215900">
              <a:spcBef>
                <a:spcPts val="0"/>
              </a:spcBef>
              <a:buFont typeface="Arial" panose="05000000000000000000" pitchFamily="2" charset="2"/>
              <a:buChar char="•"/>
            </a:pPr>
            <a:endParaRPr lang="de-DE" dirty="0">
              <a:ea typeface="+mn-lt"/>
              <a:cs typeface="+mn-lt"/>
            </a:endParaRPr>
          </a:p>
          <a:p>
            <a:pPr marL="215900" lvl="1" indent="-215900">
              <a:spcBef>
                <a:spcPts val="0"/>
              </a:spcBef>
              <a:buFont typeface="Wingdings" panose="05000000000000000000" pitchFamily="2" charset="2"/>
              <a:buChar char="Ø"/>
            </a:pPr>
            <a:r>
              <a:rPr lang="de-DE" dirty="0">
                <a:ea typeface="+mn-lt"/>
                <a:cs typeface="+mn-lt"/>
              </a:rPr>
              <a:t>somit ist der </a:t>
            </a:r>
            <a:r>
              <a:rPr lang="de-DE" dirty="0" err="1">
                <a:ea typeface="+mn-lt"/>
                <a:cs typeface="+mn-lt"/>
              </a:rPr>
              <a:t>Semantic</a:t>
            </a:r>
            <a:r>
              <a:rPr lang="de-DE" dirty="0">
                <a:ea typeface="+mn-lt"/>
                <a:cs typeface="+mn-lt"/>
              </a:rPr>
              <a:t> Lidar der einzige Sensor, der 360</a:t>
            </a:r>
            <a:r>
              <a:rPr lang="de-DE" dirty="0">
                <a:cs typeface="Arial"/>
              </a:rPr>
              <a:t>° um das Auto herum messen kann</a:t>
            </a:r>
            <a:br>
              <a:rPr lang="de-DE" dirty="0">
                <a:cs typeface="Arial"/>
              </a:rPr>
            </a:br>
            <a:r>
              <a:rPr lang="de-DE" dirty="0">
                <a:cs typeface="Arial"/>
              </a:rPr>
              <a:t>und dazu noch eine Hindernisunterscheidung (Auto oder Fußgänger) vornehmen kann</a:t>
            </a:r>
            <a:br>
              <a:rPr lang="de-DE" dirty="0">
                <a:cs typeface="Arial"/>
              </a:rPr>
            </a:br>
            <a:endParaRPr lang="de-DE" dirty="0">
              <a:ea typeface="+mn-lt"/>
              <a:cs typeface="+mn-lt"/>
            </a:endParaRP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1089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5FDEF-D98F-44C2-B90A-99B7046D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Perception</a:t>
            </a:r>
            <a:r>
              <a:rPr lang="de-DE">
                <a:latin typeface="Arial"/>
                <a:cs typeface="Arial"/>
              </a:rPr>
              <a:t> - Semantic Lidar</a:t>
            </a:r>
            <a:endParaRPr lang="en-US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6DEF20D-1E07-47BA-A4D8-58D3D5837E0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>
                <a:cs typeface="Arial"/>
              </a:rPr>
              <a:t>Welche Informationen über ein Hindernis sollen gepublisht werden?</a:t>
            </a:r>
            <a:endParaRPr lang="de-DE"/>
          </a:p>
        </p:txBody>
      </p:sp>
      <p:sp>
        <p:nvSpPr>
          <p:cNvPr id="6" name="Slide Number Placeholder 4">
            <a:extLst>
              <a:ext uri="{FF2B5EF4-FFF2-40B4-BE49-F238E27FC236}">
                <a16:creationId xmlns:a16="http://schemas.microsoft.com/office/drawing/2014/main" id="{DB5D1E37-88DE-5B7E-C7AC-35EBF8307ED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22</a:t>
            </a:fld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AC0D0D0-057F-465B-A792-9D89E2CF7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8834" y="2285319"/>
            <a:ext cx="5879385" cy="279270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49B37D81-BDFB-4398-BD65-A362990B9ED3}"/>
              </a:ext>
            </a:extLst>
          </p:cNvPr>
          <p:cNvSpPr txBox="1"/>
          <p:nvPr/>
        </p:nvSpPr>
        <p:spPr>
          <a:xfrm>
            <a:off x="716374" y="5078027"/>
            <a:ext cx="99566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/>
              <a:t>Darüber hinaus werden noch Informationen zur </a:t>
            </a:r>
            <a:r>
              <a:rPr lang="de-DE">
                <a:solidFill>
                  <a:schemeClr val="tx2"/>
                </a:solidFill>
              </a:rPr>
              <a:t>Distanz</a:t>
            </a:r>
            <a:r>
              <a:rPr lang="de-DE"/>
              <a:t> zwischen dem Auto und dem Hindernis </a:t>
            </a:r>
            <a:br>
              <a:rPr lang="de-DE"/>
            </a:br>
            <a:r>
              <a:rPr lang="de-DE"/>
              <a:t>sowie zur </a:t>
            </a:r>
            <a:r>
              <a:rPr lang="de-DE">
                <a:solidFill>
                  <a:schemeClr val="tx2"/>
                </a:solidFill>
              </a:rPr>
              <a:t>Art des Hindernisses</a:t>
            </a:r>
            <a:r>
              <a:rPr lang="de-DE"/>
              <a:t> (Auto oder Fußgänger) für den Planner gepublisht</a:t>
            </a:r>
          </a:p>
          <a:p>
            <a:r>
              <a:rPr lang="de-DE"/>
              <a:t>Über Positionsänderungen innerhalb zweier Zeitpunkte wird die </a:t>
            </a:r>
            <a:r>
              <a:rPr lang="de-DE">
                <a:solidFill>
                  <a:schemeClr val="tx2"/>
                </a:solidFill>
              </a:rPr>
              <a:t>Geschwindigkeit</a:t>
            </a:r>
            <a:r>
              <a:rPr lang="de-DE"/>
              <a:t> des </a:t>
            </a:r>
          </a:p>
          <a:p>
            <a:r>
              <a:rPr lang="de-DE"/>
              <a:t>Hindernisses abgeschätzt und ebenfalls gepublisht</a:t>
            </a:r>
          </a:p>
        </p:txBody>
      </p:sp>
      <p:sp>
        <p:nvSpPr>
          <p:cNvPr id="11" name="Datumsplatzhalter 10">
            <a:extLst>
              <a:ext uri="{FF2B5EF4-FFF2-40B4-BE49-F238E27FC236}">
                <a16:creationId xmlns:a16="http://schemas.microsoft.com/office/drawing/2014/main" id="{46811C71-363C-4C0D-A9EF-51EFE9B125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F4FD727-5643-491F-BB70-0E8850AFE66E}" type="datetime1">
              <a:rPr lang="de-DE" smtClean="0"/>
              <a:t>31.03.2022</a:t>
            </a:fld>
            <a:endParaRPr lang="de-DE"/>
          </a:p>
        </p:txBody>
      </p:sp>
      <p:sp>
        <p:nvSpPr>
          <p:cNvPr id="12" name="Fußzeilenplatzhalter 11">
            <a:extLst>
              <a:ext uri="{FF2B5EF4-FFF2-40B4-BE49-F238E27FC236}">
                <a16:creationId xmlns:a16="http://schemas.microsoft.com/office/drawing/2014/main" id="{B8D4C9B6-0520-4E76-A43F-D10D2C1646D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3F3A7706-8FCD-6404-9960-E00B4F56D8F4}"/>
              </a:ext>
            </a:extLst>
          </p:cNvPr>
          <p:cNvSpPr txBox="1">
            <a:spLocks/>
          </p:cNvSpPr>
          <p:nvPr/>
        </p:nvSpPr>
        <p:spPr>
          <a:xfrm>
            <a:off x="874982" y="1880645"/>
            <a:ext cx="7563133" cy="40779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lvl="1" indent="-215900">
              <a:spcBef>
                <a:spcPts val="0"/>
              </a:spcBef>
              <a:buFont typeface="Arial" panose="05000000000000000000" pitchFamily="2" charset="2"/>
              <a:buChar char="•"/>
            </a:pPr>
            <a:r>
              <a:rPr lang="de-DE" dirty="0">
                <a:ea typeface="+mn-lt"/>
                <a:cs typeface="+mn-lt"/>
              </a:rPr>
              <a:t> 3 Punkte: die </a:t>
            </a:r>
            <a:r>
              <a:rPr lang="de-DE" dirty="0">
                <a:solidFill>
                  <a:schemeClr val="tx2"/>
                </a:solidFill>
                <a:ea typeface="+mn-lt"/>
                <a:cs typeface="+mn-lt"/>
              </a:rPr>
              <a:t>2 äußersten Punkte</a:t>
            </a:r>
            <a:r>
              <a:rPr lang="de-DE" dirty="0">
                <a:ea typeface="+mn-lt"/>
                <a:cs typeface="+mn-lt"/>
              </a:rPr>
              <a:t> und der </a:t>
            </a:r>
            <a:r>
              <a:rPr lang="de-DE" dirty="0">
                <a:solidFill>
                  <a:schemeClr val="tx2"/>
                </a:solidFill>
                <a:ea typeface="+mn-lt"/>
                <a:cs typeface="+mn-lt"/>
              </a:rPr>
              <a:t>nächstgelegene Punkt</a:t>
            </a:r>
            <a:endParaRPr lang="de-DE"/>
          </a:p>
          <a:p>
            <a:pPr marL="297815" indent="-285750">
              <a:spcBef>
                <a:spcPts val="0"/>
              </a:spcBef>
              <a:buFont typeface="Arial" panose="05000000000000000000" pitchFamily="2" charset="2"/>
              <a:buChar char="•"/>
            </a:pPr>
            <a:endParaRPr lang="de-DE" dirty="0">
              <a:ea typeface="+mn-lt"/>
              <a:cs typeface="+mn-lt"/>
            </a:endParaRPr>
          </a:p>
          <a:p>
            <a:pPr marL="215900" lvl="1" indent="-215900">
              <a:spcBef>
                <a:spcPts val="0"/>
              </a:spcBef>
              <a:buClr>
                <a:srgbClr val="489324"/>
              </a:buClr>
              <a:buFont typeface="Arial,Sans-Serif" panose="05000000000000000000" pitchFamily="2" charset="2"/>
              <a:buChar char="•"/>
            </a:pPr>
            <a:endParaRPr lang="de-DE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2031876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089B-C052-7159-9A21-B713B9FC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Perception – Traffic Light Detection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1BECF-D8ED-B691-4A4D-40C8A830D1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971051"/>
            <a:ext cx="10753200" cy="4644000"/>
          </a:xfrm>
        </p:spPr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Kartendaten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beinhalten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Haltepunkte</a:t>
            </a:r>
            <a:r>
              <a:rPr lang="en-US">
                <a:cs typeface="Arial"/>
              </a:rPr>
              <a:t> der </a:t>
            </a:r>
            <a:r>
              <a:rPr lang="en-US" err="1">
                <a:cs typeface="Arial"/>
              </a:rPr>
              <a:t>Ampeln</a:t>
            </a:r>
            <a:endParaRPr lang="en-US">
              <a:cs typeface="Arial"/>
            </a:endParaRP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Zustand</a:t>
            </a:r>
            <a:r>
              <a:rPr lang="en-US">
                <a:cs typeface="Arial"/>
              </a:rPr>
              <a:t> der Ampel muss </a:t>
            </a:r>
            <a:r>
              <a:rPr lang="en-US" err="1">
                <a:cs typeface="Arial"/>
              </a:rPr>
              <a:t>zur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Laufzeit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erkannt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werden</a:t>
            </a:r>
            <a:endParaRPr lang="en-US">
              <a:cs typeface="Arial"/>
            </a:endParaRP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Vergleich</a:t>
            </a:r>
            <a:r>
              <a:rPr lang="en-US">
                <a:cs typeface="Arial"/>
              </a:rPr>
              <a:t> der </a:t>
            </a:r>
            <a:r>
              <a:rPr lang="en-US" err="1">
                <a:cs typeface="Arial"/>
              </a:rPr>
              <a:t>Lösungen</a:t>
            </a:r>
            <a:r>
              <a:rPr lang="en-US">
                <a:cs typeface="Arial"/>
              </a:rPr>
              <a:t> des </a:t>
            </a:r>
            <a:r>
              <a:rPr lang="en-US" err="1">
                <a:cs typeface="Arial"/>
              </a:rPr>
              <a:t>letzten</a:t>
            </a:r>
            <a:r>
              <a:rPr lang="en-US">
                <a:cs typeface="Arial"/>
              </a:rPr>
              <a:t> PAFs:</a:t>
            </a:r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Deep Learning (Gruppe 1)</a:t>
            </a:r>
            <a:endParaRPr lang="en-US">
              <a:cs typeface="Arial"/>
            </a:endParaRPr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Color Segmentation (Gruppe 2)</a:t>
            </a:r>
            <a:endParaRPr lang="en-US"/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ea typeface="+mn-lt"/>
                <a:cs typeface="+mn-lt"/>
              </a:rPr>
              <a:t>Erkennen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durch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Auswertung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eines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Klassifikationsnetzes</a:t>
            </a:r>
            <a:r>
              <a:rPr lang="en-US">
                <a:ea typeface="+mn-lt"/>
                <a:cs typeface="+mn-lt"/>
              </a:rPr>
              <a:t> (Deep Learning, ResNet18)</a:t>
            </a: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Trainiertes</a:t>
            </a:r>
            <a:r>
              <a:rPr lang="en-US">
                <a:cs typeface="Arial"/>
              </a:rPr>
              <a:t> Model von Gruppe 1 </a:t>
            </a:r>
            <a:r>
              <a:rPr lang="en-US" err="1">
                <a:cs typeface="Arial"/>
              </a:rPr>
              <a:t>übernommen</a:t>
            </a:r>
            <a:endParaRPr lang="en-US"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221A1CE-ECCA-C7D4-6344-939FC294CC5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Allgemeines</a:t>
            </a:r>
            <a:endParaRPr lang="en-US" err="1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1B6DF37E-831A-82AD-D74C-598FDF749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0252" y="1185045"/>
            <a:ext cx="2627465" cy="2497283"/>
          </a:xfrm>
          <a:prstGeom prst="rect">
            <a:avLst/>
          </a:prstGeom>
        </p:spPr>
      </p:pic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0169ACB7-9B02-406F-8CF4-767CC4D4452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17F6D86-E118-4542-BD12-A59DC8942C4F}" type="datetime1">
              <a:rPr lang="de-DE" smtClean="0"/>
              <a:t>31.03.2022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B142276D-215F-47D0-B28E-F92C00684F3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FFC00B1A-4291-4950-B4C7-38C6C697A61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0619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089B-C052-7159-9A21-B713B9FC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Perception – Traffic Light Detection</a:t>
            </a:r>
            <a:endParaRPr lang="en-US" err="1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F37F11B-243E-515B-ED9E-1679ADA0E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624" y="1872724"/>
            <a:ext cx="8362425" cy="2865426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221A1CE-ECCA-C7D4-6344-939FC294CC5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Ablauf</a:t>
            </a:r>
            <a:r>
              <a:rPr lang="en-US">
                <a:cs typeface="Arial"/>
              </a:rPr>
              <a:t> der Detection</a:t>
            </a:r>
            <a:endParaRPr lang="en-US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A215BA7-8D8F-D9A8-EFB7-C66CA8EFC230}"/>
              </a:ext>
            </a:extLst>
          </p:cNvPr>
          <p:cNvSpPr txBox="1"/>
          <p:nvPr/>
        </p:nvSpPr>
        <p:spPr>
          <a:xfrm>
            <a:off x="1039319" y="5546126"/>
            <a:ext cx="6248400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>
                <a:cs typeface="Arial"/>
              </a:rPr>
              <a:t>Icon </a:t>
            </a:r>
            <a:r>
              <a:rPr lang="en-US" sz="800" b="1" err="1">
                <a:cs typeface="Arial"/>
              </a:rPr>
              <a:t>Quellen</a:t>
            </a:r>
            <a:r>
              <a:rPr lang="en-US" sz="800" b="1">
                <a:cs typeface="Arial"/>
              </a:rPr>
              <a:t>:</a:t>
            </a:r>
          </a:p>
          <a:p>
            <a:r>
              <a:rPr lang="en-US" sz="800">
                <a:ea typeface="+mn-lt"/>
                <a:cs typeface="+mn-lt"/>
              </a:rPr>
              <a:t>https://de.cleanpng.com/png-r5xvr1/download-png.html</a:t>
            </a:r>
          </a:p>
          <a:p>
            <a:r>
              <a:rPr lang="en-US" sz="800">
                <a:ea typeface="+mn-lt"/>
                <a:cs typeface="+mn-lt"/>
              </a:rPr>
              <a:t>https://icon-icons.com/de/symbol/video--Kamera-/53843</a:t>
            </a:r>
          </a:p>
          <a:p>
            <a:r>
              <a:rPr lang="en-US" sz="800">
                <a:ea typeface="+mn-lt"/>
                <a:cs typeface="+mn-lt"/>
              </a:rPr>
              <a:t>https://icon-library.com/icon/merge-icon-png-24.html</a:t>
            </a:r>
          </a:p>
          <a:p>
            <a:r>
              <a:rPr lang="en-US" sz="800">
                <a:ea typeface="+mn-lt"/>
                <a:cs typeface="+mn-lt"/>
              </a:rPr>
              <a:t>https://desight.pro/icons/traffic-033e5</a:t>
            </a:r>
          </a:p>
          <a:p>
            <a:r>
              <a:rPr lang="en-US" sz="800">
                <a:ea typeface="+mn-lt"/>
                <a:cs typeface="+mn-lt"/>
              </a:rPr>
              <a:t>https://www.kindpng.com/downpng/hbbhJhi_deep-learning-icon-recurrent-neural-network-architecture-hd/</a:t>
            </a:r>
          </a:p>
          <a:p>
            <a:r>
              <a:rPr lang="en-US" sz="800">
                <a:ea typeface="+mn-lt"/>
                <a:cs typeface="+mn-lt"/>
              </a:rPr>
              <a:t>https://www.flaticon.com/de/kostenloses-icon/email_561127</a:t>
            </a:r>
            <a:endParaRPr lang="en-US" sz="800">
              <a:cs typeface="Arial"/>
            </a:endParaRPr>
          </a:p>
        </p:txBody>
      </p:sp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557DB837-B5EB-491F-B347-3DF29878BD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70FCEC0-AD6C-47AA-A174-C497DB747230}" type="datetime1">
              <a:rPr lang="de-DE" smtClean="0"/>
              <a:t>31.03.2022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994CCDF8-880A-4F49-994B-CA40D9DD847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CE1AAD48-ABBF-4FF9-8177-9C0A5EC3427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7081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089B-C052-7159-9A21-B713B9FC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Perception – Traffic Light Detection</a:t>
            </a:r>
            <a:endParaRPr lang="en-US" err="1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BF37F11B-243E-515B-ED9E-1679ADA0E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01874" y="43924"/>
            <a:ext cx="4019025" cy="1379526"/>
          </a:xfrm>
        </p:spPr>
      </p:pic>
      <p:sp>
        <p:nvSpPr>
          <p:cNvPr id="4" name="Subtitle 3">
            <a:extLst>
              <a:ext uri="{FF2B5EF4-FFF2-40B4-BE49-F238E27FC236}">
                <a16:creationId xmlns:a16="http://schemas.microsoft.com/office/drawing/2014/main" id="{C221A1CE-ECCA-C7D4-6344-939FC294CC5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Ablauf</a:t>
            </a:r>
            <a:r>
              <a:rPr lang="en-US">
                <a:cs typeface="Arial"/>
              </a:rPr>
              <a:t> der Detection</a:t>
            </a:r>
            <a:endParaRPr lang="en-US" err="1"/>
          </a:p>
        </p:txBody>
      </p:sp>
      <p:pic>
        <p:nvPicPr>
          <p:cNvPr id="7" name="Picture 7">
            <a:extLst>
              <a:ext uri="{FF2B5EF4-FFF2-40B4-BE49-F238E27FC236}">
                <a16:creationId xmlns:a16="http://schemas.microsoft.com/office/drawing/2014/main" id="{C1C8AB2B-6367-68D4-6E5C-872421A318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5500" y="5552703"/>
            <a:ext cx="3190875" cy="1200894"/>
          </a:xfrm>
          <a:prstGeom prst="rect">
            <a:avLst/>
          </a:prstGeom>
        </p:spPr>
      </p:pic>
      <p:pic>
        <p:nvPicPr>
          <p:cNvPr id="3" name="Picture 7">
            <a:extLst>
              <a:ext uri="{FF2B5EF4-FFF2-40B4-BE49-F238E27FC236}">
                <a16:creationId xmlns:a16="http://schemas.microsoft.com/office/drawing/2014/main" id="{BA6FCC27-A654-9646-5843-C96F2A6EC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900" y="1816433"/>
            <a:ext cx="2743200" cy="3091783"/>
          </a:xfrm>
          <a:prstGeom prst="rect">
            <a:avLst/>
          </a:prstGeom>
        </p:spPr>
      </p:pic>
      <p:pic>
        <p:nvPicPr>
          <p:cNvPr id="8" name="Picture 8">
            <a:extLst>
              <a:ext uri="{FF2B5EF4-FFF2-40B4-BE49-F238E27FC236}">
                <a16:creationId xmlns:a16="http://schemas.microsoft.com/office/drawing/2014/main" id="{84175B5A-14E2-04A8-E074-95DCC59ABC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8350" y="1857375"/>
            <a:ext cx="3295650" cy="1095375"/>
          </a:xfrm>
          <a:prstGeom prst="rect">
            <a:avLst/>
          </a:prstGeom>
        </p:spPr>
      </p:pic>
      <p:pic>
        <p:nvPicPr>
          <p:cNvPr id="9" name="Picture 9">
            <a:extLst>
              <a:ext uri="{FF2B5EF4-FFF2-40B4-BE49-F238E27FC236}">
                <a16:creationId xmlns:a16="http://schemas.microsoft.com/office/drawing/2014/main" id="{801DCCF2-8D7A-A2EB-2212-D17263BF8F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0725" y="4021015"/>
            <a:ext cx="3400425" cy="1092444"/>
          </a:xfrm>
          <a:prstGeom prst="rect">
            <a:avLst/>
          </a:prstGeom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A415354-C436-03E0-C2CA-1F5B2F47701B}"/>
              </a:ext>
            </a:extLst>
          </p:cNvPr>
          <p:cNvCxnSpPr/>
          <p:nvPr/>
        </p:nvCxnSpPr>
        <p:spPr>
          <a:xfrm flipV="1">
            <a:off x="3886200" y="2352675"/>
            <a:ext cx="166687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DED5C533-44FC-F8D8-9996-C9EEAF364460}"/>
              </a:ext>
            </a:extLst>
          </p:cNvPr>
          <p:cNvCxnSpPr>
            <a:cxnSpLocks/>
          </p:cNvCxnSpPr>
          <p:nvPr/>
        </p:nvCxnSpPr>
        <p:spPr>
          <a:xfrm>
            <a:off x="7477125" y="3047999"/>
            <a:ext cx="0" cy="3143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83651CA-9346-D72D-4FCD-E71A95E5B878}"/>
              </a:ext>
            </a:extLst>
          </p:cNvPr>
          <p:cNvCxnSpPr>
            <a:cxnSpLocks/>
          </p:cNvCxnSpPr>
          <p:nvPr/>
        </p:nvCxnSpPr>
        <p:spPr>
          <a:xfrm>
            <a:off x="7477125" y="5229224"/>
            <a:ext cx="0" cy="2286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A4B9371-8854-5A0F-1855-149AF0F3FF40}"/>
              </a:ext>
            </a:extLst>
          </p:cNvPr>
          <p:cNvSpPr txBox="1"/>
          <p:nvPr/>
        </p:nvSpPr>
        <p:spPr>
          <a:xfrm>
            <a:off x="1476375" y="4905375"/>
            <a:ext cx="12477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err="1">
                <a:cs typeface="Arial"/>
              </a:rPr>
              <a:t>FusionCamera</a:t>
            </a:r>
            <a:endParaRPr lang="en-US" sz="1200" b="1">
              <a:cs typeface="Arial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D4AFF8-D47C-EFA2-9F28-36C5694A45C4}"/>
              </a:ext>
            </a:extLst>
          </p:cNvPr>
          <p:cNvSpPr txBox="1"/>
          <p:nvPr/>
        </p:nvSpPr>
        <p:spPr>
          <a:xfrm>
            <a:off x="8982075" y="2266950"/>
            <a:ext cx="200025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cs typeface="Arial"/>
              </a:rPr>
              <a:t>Canny-</a:t>
            </a:r>
            <a:r>
              <a:rPr lang="en-US" sz="1200" b="1" err="1">
                <a:cs typeface="Arial"/>
              </a:rPr>
              <a:t>Algorithmus</a:t>
            </a:r>
            <a:endParaRPr lang="en-US" err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28E231-BE94-BA17-AC47-BB76729E1C58}"/>
              </a:ext>
            </a:extLst>
          </p:cNvPr>
          <p:cNvSpPr txBox="1"/>
          <p:nvPr/>
        </p:nvSpPr>
        <p:spPr>
          <a:xfrm>
            <a:off x="9144000" y="4429125"/>
            <a:ext cx="24098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>
                <a:cs typeface="Arial"/>
              </a:rPr>
              <a:t>Non-maximum Suppression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3BAF80-DB7F-F522-34B4-7CF04E5C7876}"/>
              </a:ext>
            </a:extLst>
          </p:cNvPr>
          <p:cNvSpPr txBox="1"/>
          <p:nvPr/>
        </p:nvSpPr>
        <p:spPr>
          <a:xfrm>
            <a:off x="9105900" y="5981700"/>
            <a:ext cx="124777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err="1">
                <a:cs typeface="Arial"/>
              </a:rPr>
              <a:t>Ergebnis</a:t>
            </a:r>
            <a:endParaRPr lang="en-US" err="1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4E83AD6-0EB9-1F3A-EA17-EEFA06A9CBFA}"/>
              </a:ext>
            </a:extLst>
          </p:cNvPr>
          <p:cNvSpPr txBox="1"/>
          <p:nvPr/>
        </p:nvSpPr>
        <p:spPr>
          <a:xfrm>
            <a:off x="304800" y="6029325"/>
            <a:ext cx="44196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800" b="1">
                <a:cs typeface="Arial"/>
              </a:rPr>
              <a:t>Bild </a:t>
            </a:r>
            <a:r>
              <a:rPr lang="en-US" sz="800" b="1" err="1">
                <a:cs typeface="Arial"/>
              </a:rPr>
              <a:t>Quellen</a:t>
            </a:r>
            <a:r>
              <a:rPr lang="en-US" sz="800" b="1">
                <a:cs typeface="Arial"/>
              </a:rPr>
              <a:t>:</a:t>
            </a:r>
          </a:p>
          <a:p>
            <a:r>
              <a:rPr lang="en-US" sz="800">
                <a:ea typeface="+mn-lt"/>
                <a:cs typeface="+mn-lt"/>
              </a:rPr>
              <a:t>https://docs.opencv.org/3.4/da/d22/tutorial_py_canny.html</a:t>
            </a:r>
          </a:p>
          <a:p>
            <a:r>
              <a:rPr lang="en-US" sz="800">
                <a:ea typeface="+mn-lt"/>
                <a:cs typeface="+mn-lt"/>
              </a:rPr>
              <a:t>https://learnopencv.com/non-maximum-suppression-theory-and-implementation-in-pytorch/</a:t>
            </a:r>
            <a:endParaRPr lang="en-US" sz="8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5ACD94-45D5-7A7D-EF5E-7E987F47A9D9}"/>
              </a:ext>
            </a:extLst>
          </p:cNvPr>
          <p:cNvSpPr txBox="1"/>
          <p:nvPr/>
        </p:nvSpPr>
        <p:spPr>
          <a:xfrm>
            <a:off x="6296025" y="3362325"/>
            <a:ext cx="240982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err="1">
                <a:cs typeface="Arial"/>
              </a:rPr>
              <a:t>Klassifikation</a:t>
            </a:r>
            <a:endParaRPr lang="en-US" err="1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FEF78EA-4BC0-0B58-C197-00C54E56C546}"/>
              </a:ext>
            </a:extLst>
          </p:cNvPr>
          <p:cNvCxnSpPr>
            <a:cxnSpLocks/>
          </p:cNvCxnSpPr>
          <p:nvPr/>
        </p:nvCxnSpPr>
        <p:spPr>
          <a:xfrm>
            <a:off x="7477125" y="3705224"/>
            <a:ext cx="0" cy="21907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Datumsplatzhalter 34">
            <a:extLst>
              <a:ext uri="{FF2B5EF4-FFF2-40B4-BE49-F238E27FC236}">
                <a16:creationId xmlns:a16="http://schemas.microsoft.com/office/drawing/2014/main" id="{7A97B545-B75F-4718-88CB-788F413EF4E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C636827-B61B-4F8D-8449-8A0E6D712EC6}" type="datetime1">
              <a:rPr lang="de-DE" smtClean="0"/>
              <a:t>31.03.2022</a:t>
            </a:fld>
            <a:endParaRPr lang="de-DE"/>
          </a:p>
        </p:txBody>
      </p:sp>
      <p:sp>
        <p:nvSpPr>
          <p:cNvPr id="36" name="Fußzeilenplatzhalter 35">
            <a:extLst>
              <a:ext uri="{FF2B5EF4-FFF2-40B4-BE49-F238E27FC236}">
                <a16:creationId xmlns:a16="http://schemas.microsoft.com/office/drawing/2014/main" id="{CED29226-921D-4DC0-995F-C658D4B0A8F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37" name="Foliennummernplatzhalter 36">
            <a:extLst>
              <a:ext uri="{FF2B5EF4-FFF2-40B4-BE49-F238E27FC236}">
                <a16:creationId xmlns:a16="http://schemas.microsoft.com/office/drawing/2014/main" id="{71F63E55-8F61-42D1-8E52-ABB193653AA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9614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D089B-C052-7159-9A21-B713B9FC0A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/>
                <a:cs typeface="Arial"/>
              </a:rPr>
              <a:t>Perception – Traffic Light Detection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11BECF-D8ED-B691-4A4D-40C8A830D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Town04:</a:t>
            </a:r>
            <a:endParaRPr lang="en-US"/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Eine Ampel </a:t>
            </a:r>
            <a:r>
              <a:rPr lang="en-US" err="1">
                <a:cs typeface="Arial"/>
              </a:rPr>
              <a:t>wird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nur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als</a:t>
            </a:r>
            <a:r>
              <a:rPr lang="en-US">
                <a:cs typeface="Arial"/>
              </a:rPr>
              <a:t> Rot </a:t>
            </a:r>
            <a:r>
              <a:rPr lang="en-US" err="1">
                <a:cs typeface="Arial"/>
              </a:rPr>
              <a:t>erkannt</a:t>
            </a:r>
            <a:endParaRPr lang="en-US">
              <a:cs typeface="Arial"/>
            </a:endParaRPr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Grund: </a:t>
            </a:r>
            <a:r>
              <a:rPr lang="en-US" err="1">
                <a:cs typeface="Arial"/>
              </a:rPr>
              <a:t>Werbetafel</a:t>
            </a:r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Lösung</a:t>
            </a:r>
            <a:r>
              <a:rPr lang="en-US">
                <a:cs typeface="Arial"/>
              </a:rPr>
              <a:t>: </a:t>
            </a:r>
            <a:r>
              <a:rPr lang="en-US" err="1">
                <a:cs typeface="Arial"/>
              </a:rPr>
              <a:t>Verkleinern</a:t>
            </a:r>
            <a:r>
              <a:rPr lang="en-US">
                <a:cs typeface="Arial"/>
              </a:rPr>
              <a:t> der Bounding-Boxes</a:t>
            </a: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Town10HD</a:t>
            </a:r>
          </a:p>
          <a:p>
            <a:pPr marL="431800" lvl="2" indent="-215900">
              <a:buFont typeface="Arial,Sans-Serif" panose="05000000000000000000" pitchFamily="2" charset="2"/>
              <a:buChar char="•"/>
            </a:pPr>
            <a:r>
              <a:rPr lang="en-US" err="1">
                <a:ea typeface="+mn-lt"/>
                <a:cs typeface="+mn-lt"/>
              </a:rPr>
              <a:t>Einige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Ampeln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werden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als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gelb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erkannt</a:t>
            </a:r>
          </a:p>
          <a:p>
            <a:pPr marL="431800" lvl="2" indent="-215900">
              <a:buFont typeface="Arial,Sans-Serif" panose="05000000000000000000" pitchFamily="2" charset="2"/>
              <a:buChar char="•"/>
            </a:pPr>
            <a:r>
              <a:rPr lang="en-US">
                <a:ea typeface="+mn-lt"/>
                <a:cs typeface="+mn-lt"/>
              </a:rPr>
              <a:t>Grund: </a:t>
            </a:r>
            <a:r>
              <a:rPr lang="en-US" err="1">
                <a:ea typeface="+mn-lt"/>
                <a:cs typeface="+mn-lt"/>
              </a:rPr>
              <a:t>Gelbe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Lackierung</a:t>
            </a:r>
          </a:p>
          <a:p>
            <a:pPr marL="431800" lvl="2" indent="-215900">
              <a:buFont typeface="Arial,Sans-Serif" panose="05000000000000000000" pitchFamily="2" charset="2"/>
              <a:buChar char="•"/>
            </a:pPr>
            <a:r>
              <a:rPr lang="en-US" err="1">
                <a:ea typeface="+mn-lt"/>
                <a:cs typeface="+mn-lt"/>
              </a:rPr>
              <a:t>Lösung</a:t>
            </a:r>
            <a:r>
              <a:rPr lang="en-US">
                <a:ea typeface="+mn-lt"/>
                <a:cs typeface="+mn-lt"/>
              </a:rPr>
              <a:t>: </a:t>
            </a:r>
            <a:r>
              <a:rPr lang="en-US" err="1">
                <a:ea typeface="+mn-lt"/>
                <a:cs typeface="+mn-lt"/>
              </a:rPr>
              <a:t>Umwandlung</a:t>
            </a:r>
            <a:r>
              <a:rPr lang="en-US">
                <a:ea typeface="+mn-lt"/>
                <a:cs typeface="+mn-lt"/>
              </a:rPr>
              <a:t> des </a:t>
            </a:r>
            <a:r>
              <a:rPr lang="en-US" err="1">
                <a:ea typeface="+mn-lt"/>
                <a:cs typeface="+mn-lt"/>
              </a:rPr>
              <a:t>Bilds</a:t>
            </a:r>
            <a:r>
              <a:rPr lang="en-US">
                <a:ea typeface="+mn-lt"/>
                <a:cs typeface="+mn-lt"/>
              </a:rPr>
              <a:t> in </a:t>
            </a:r>
            <a:r>
              <a:rPr lang="en-US" err="1">
                <a:ea typeface="+mn-lt"/>
                <a:cs typeface="+mn-lt"/>
              </a:rPr>
              <a:t>Graustufen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nur</a:t>
            </a:r>
            <a:r>
              <a:rPr lang="en-US">
                <a:ea typeface="+mn-lt"/>
                <a:cs typeface="+mn-lt"/>
              </a:rPr>
              <a:t> Rot- und </a:t>
            </a:r>
            <a:r>
              <a:rPr lang="en-US" err="1">
                <a:ea typeface="+mn-lt"/>
                <a:cs typeface="+mn-lt"/>
              </a:rPr>
              <a:t>Grünanteile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beibehalten</a:t>
            </a:r>
            <a:endParaRPr lang="en-US" err="1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C221A1CE-ECCA-C7D4-6344-939FC294CC5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Probleme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E43CCC2A-1FE6-96AA-E0BC-B8272EA5B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6699" y="3996000"/>
            <a:ext cx="1408564" cy="2295525"/>
          </a:xfrm>
          <a:prstGeom prst="rect">
            <a:avLst/>
          </a:prstGeom>
        </p:spPr>
      </p:pic>
      <p:pic>
        <p:nvPicPr>
          <p:cNvPr id="7" name="Picture 7">
            <a:extLst>
              <a:ext uri="{FF2B5EF4-FFF2-40B4-BE49-F238E27FC236}">
                <a16:creationId xmlns:a16="http://schemas.microsoft.com/office/drawing/2014/main" id="{240835BC-D13C-3E68-9483-4E0D5CFD19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18" t="13962" r="508" b="18490"/>
          <a:stretch/>
        </p:blipFill>
        <p:spPr>
          <a:xfrm>
            <a:off x="1965800" y="4449490"/>
            <a:ext cx="5100381" cy="2050743"/>
          </a:xfrm>
          <a:prstGeom prst="rect">
            <a:avLst/>
          </a:prstGeom>
        </p:spPr>
      </p:pic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A9B4694D-74E2-46B4-961F-BD7ABF4196C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F075AAF-71A8-4DAC-A38E-72277173A610}" type="datetime1">
              <a:rPr lang="de-DE" smtClean="0"/>
              <a:t>31.03.2022</a:t>
            </a:fld>
            <a:endParaRPr lang="de-DE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0AFA3F74-AB69-49DF-BC22-693163177D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6023E389-4526-4B3E-A7ED-D42B0BD9E18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1097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6DEF20D-1E07-47BA-A4D8-58D3D5837E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endParaRPr lang="de-DE"/>
          </a:p>
        </p:txBody>
      </p:sp>
      <p:sp>
        <p:nvSpPr>
          <p:cNvPr id="5" name="Foliennummernplatzhalter 41">
            <a:extLst>
              <a:ext uri="{FF2B5EF4-FFF2-40B4-BE49-F238E27FC236}">
                <a16:creationId xmlns:a16="http://schemas.microsoft.com/office/drawing/2014/main" id="{175D2229-E6A9-9DAC-9205-89F0E6485489}"/>
              </a:ext>
            </a:extLst>
          </p:cNvPr>
          <p:cNvSpPr txBox="1">
            <a:spLocks/>
          </p:cNvSpPr>
          <p:nvPr/>
        </p:nvSpPr>
        <p:spPr>
          <a:xfrm>
            <a:off x="668340" y="6564969"/>
            <a:ext cx="1507522" cy="243248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>
                <a:cs typeface="Arial"/>
              </a:rPr>
              <a:t>27          |           31.03.2022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4DB96DBF-A43D-D142-9F16-2D5FDA6A55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08325" y="0"/>
            <a:ext cx="5863676" cy="6003982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Acting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92898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5FDEF-D98F-44C2-B90A-99B7046D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42636" y="5324929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489324"/>
                </a:solidFill>
              </a:rPr>
              <a:t>Worum</a:t>
            </a:r>
            <a:r>
              <a:rPr lang="en-US" sz="2800">
                <a:solidFill>
                  <a:srgbClr val="489324"/>
                </a:solidFill>
              </a:rPr>
              <a:t> </a:t>
            </a:r>
            <a:r>
              <a:rPr lang="en-US" sz="2800" err="1">
                <a:solidFill>
                  <a:srgbClr val="489324"/>
                </a:solidFill>
              </a:rPr>
              <a:t>geht</a:t>
            </a:r>
            <a:r>
              <a:rPr lang="en-US" sz="2800">
                <a:solidFill>
                  <a:srgbClr val="489324"/>
                </a:solidFill>
              </a:rPr>
              <a:t> es?</a:t>
            </a: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513442" y="393699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493" y="4267200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8728529" y="149950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8542562" y="2842076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379" y="1709057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3724729" y="3937000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3593191" y="5324927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Controller</a:t>
            </a:r>
            <a:endParaRPr lang="en-US"/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1579" y="4191000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0406743" y="392792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9909173" y="5282744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9943" y="4151086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1993900" y="149950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1214664" y="283935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489324"/>
                </a:solidFill>
              </a:rPr>
              <a:t>Standard-Routine</a:t>
            </a:r>
            <a:endParaRPr lang="en-US"/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90750" y="1709057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6194423" y="5321752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5412921" y="1499508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5234212" y="2842078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489324"/>
                </a:solidFill>
              </a:rPr>
              <a:t>Hindernisse</a:t>
            </a:r>
            <a:endParaRPr lang="en-US" err="1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5971" y="1800679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7000500" y="3982554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8576" y="4202123"/>
            <a:ext cx="889553" cy="8936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0F9503B-EAEE-0428-05C3-3000BF05A652}"/>
              </a:ext>
            </a:extLst>
          </p:cNvPr>
          <p:cNvSpPr txBox="1"/>
          <p:nvPr/>
        </p:nvSpPr>
        <p:spPr>
          <a:xfrm>
            <a:off x="456197" y="6156963"/>
            <a:ext cx="930213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700"/>
              <a:t>Icon Quelle:</a:t>
            </a:r>
            <a:endParaRPr lang="en-US" sz="700">
              <a:cs typeface="Arial"/>
            </a:endParaRPr>
          </a:p>
          <a:p>
            <a:r>
              <a:rPr lang="en-US" sz="700">
                <a:ea typeface="+mn-lt"/>
                <a:cs typeface="+mn-lt"/>
                <a:hlinkClick r:id="rId14"/>
              </a:rPr>
              <a:t>https://www.flaticon.com/free-icon/brickwall_588959?term=brickwall&amp;page=1&amp;position=23&amp;page=1&amp;position=23&amp;related_id=588959&amp;origin=search</a:t>
            </a:r>
            <a:endParaRPr lang="en-US" sz="700">
              <a:ea typeface="+mn-lt"/>
              <a:cs typeface="+mn-lt"/>
            </a:endParaRPr>
          </a:p>
          <a:p>
            <a:r>
              <a:rPr lang="en-US" sz="700">
                <a:ea typeface="+mn-lt"/>
                <a:cs typeface="+mn-lt"/>
                <a:hlinkClick r:id="rId15"/>
              </a:rPr>
              <a:t>https://www.flaticon.com/de/kostenloses-icon/schraubenschlussel-und-schraubendreher-gekreuzt_75829?term=schraubenschl%C3%BCssel&amp;page=1&amp;position=17&amp;page=1&amp;position=17&amp;related_id=75829&amp;origin=search</a:t>
            </a:r>
            <a:endParaRPr lang="en-US" sz="700">
              <a:ea typeface="+mn-lt"/>
              <a:cs typeface="+mn-lt"/>
            </a:endParaRPr>
          </a:p>
          <a:p>
            <a:endParaRPr lang="en-US" sz="700">
              <a:cs typeface="Arial"/>
            </a:endParaRPr>
          </a:p>
        </p:txBody>
      </p:sp>
      <p:sp>
        <p:nvSpPr>
          <p:cNvPr id="41" name="Datumsplatzhalter 40">
            <a:extLst>
              <a:ext uri="{FF2B5EF4-FFF2-40B4-BE49-F238E27FC236}">
                <a16:creationId xmlns:a16="http://schemas.microsoft.com/office/drawing/2014/main" id="{A7D058F6-C466-4A0F-B77C-2C0624EC7D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51C7645-9D24-4D65-9AC3-66D8E2269343}" type="datetime1">
              <a:rPr lang="de-DE" smtClean="0"/>
              <a:t>31.03.2022</a:t>
            </a:fld>
            <a:endParaRPr lang="de-DE"/>
          </a:p>
        </p:txBody>
      </p:sp>
      <p:sp>
        <p:nvSpPr>
          <p:cNvPr id="42" name="Fußzeilenplatzhalter 41">
            <a:extLst>
              <a:ext uri="{FF2B5EF4-FFF2-40B4-BE49-F238E27FC236}">
                <a16:creationId xmlns:a16="http://schemas.microsoft.com/office/drawing/2014/main" id="{F3410570-2B14-4932-9F69-F821D7D4152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76CC90ED-D8A9-48DE-A660-EB01D6353B0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69442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FEEB460-E353-4FE9-2B42-B4B300E57F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790237"/>
            <a:ext cx="10753200" cy="4644000"/>
          </a:xfrm>
        </p:spPr>
        <p:txBody>
          <a:bodyPr vert="horz" lIns="0" tIns="0" rIns="0" bIns="0" rtlCol="0" anchor="t">
            <a:noAutofit/>
          </a:bodyPr>
          <a:lstStyle/>
          <a:p>
            <a:pPr marL="215900" lvl="1" indent="-215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Schnittstelle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zwischen</a:t>
            </a:r>
            <a:r>
              <a:rPr lang="en-US">
                <a:cs typeface="Arial"/>
              </a:rPr>
              <a:t> Asphalt und Planning/Perception</a:t>
            </a:r>
            <a:endParaRPr lang="de-DE"/>
          </a:p>
          <a:p>
            <a:pPr marL="215900" lvl="1" indent="-215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Berechnung</a:t>
            </a:r>
            <a:r>
              <a:rPr lang="en-US">
                <a:cs typeface="Arial"/>
              </a:rPr>
              <a:t> der </a:t>
            </a:r>
            <a:r>
              <a:rPr lang="en-US" err="1">
                <a:cs typeface="Arial"/>
              </a:rPr>
              <a:t>Fahrzeugansteuerung</a:t>
            </a:r>
            <a:endParaRPr lang="en-US">
              <a:cs typeface="Arial"/>
            </a:endParaRPr>
          </a:p>
          <a:p>
            <a:pPr marL="215900" lvl="1" indent="-215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Kommunikation </a:t>
            </a:r>
            <a:r>
              <a:rPr lang="en-US" err="1">
                <a:cs typeface="Arial"/>
              </a:rPr>
              <a:t>mit</a:t>
            </a:r>
            <a:r>
              <a:rPr lang="en-US">
                <a:cs typeface="Arial"/>
              </a:rPr>
              <a:t> Carla</a:t>
            </a:r>
            <a:endParaRPr lang="en-US"/>
          </a:p>
          <a:p>
            <a:pPr marL="215900" lvl="1" indent="-215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Berücksichtigung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anderer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Verkehrsteilnehmer</a:t>
            </a:r>
            <a:endParaRPr lang="en-US"/>
          </a:p>
          <a:p>
            <a:pPr marL="215900" lvl="1" indent="-215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Reaktion</a:t>
            </a:r>
            <a:r>
              <a:rPr lang="en-US">
                <a:cs typeface="Arial"/>
              </a:rPr>
              <a:t> auf </a:t>
            </a:r>
            <a:r>
              <a:rPr lang="en-US" err="1">
                <a:cs typeface="Arial"/>
              </a:rPr>
              <a:t>Notfallsituationen</a:t>
            </a:r>
            <a:endParaRPr lang="en-US" err="1"/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 sz="280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0A0E890-E015-B638-44B1-245614A98BB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Worum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geht</a:t>
            </a:r>
            <a:r>
              <a:rPr lang="en-US">
                <a:cs typeface="Arial"/>
              </a:rPr>
              <a:t> es?</a:t>
            </a:r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10562829" y="86032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39977" y="379361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-1976342" y="1606023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2162309" y="2948592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779492" y="1815573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2405793" y="4129548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2274255" y="5517475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Controller</a:t>
            </a:r>
            <a:endParaRPr lang="en-US"/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602643" y="4383548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9087807" y="412047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8590237" y="5475292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291007" y="4343634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-8710971" y="1606023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-9490207" y="2945872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489324"/>
                </a:solidFill>
              </a:rPr>
              <a:t>Standard-Routine</a:t>
            </a:r>
            <a:endParaRPr lang="en-US"/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8514121" y="1815573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4875487" y="5514300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-5291950" y="1606024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-5470659" y="2948594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489324"/>
                </a:solidFill>
              </a:rPr>
              <a:t>Hindernisse</a:t>
            </a:r>
            <a:endParaRPr lang="en-US" err="1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5018900" y="1907195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15681564" y="4175102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889640" y="4394671"/>
            <a:ext cx="889553" cy="893694"/>
          </a:xfrm>
          <a:prstGeom prst="rect">
            <a:avLst/>
          </a:prstGeom>
        </p:spPr>
      </p:pic>
      <p:sp>
        <p:nvSpPr>
          <p:cNvPr id="41" name="Datumsplatzhalter 40">
            <a:extLst>
              <a:ext uri="{FF2B5EF4-FFF2-40B4-BE49-F238E27FC236}">
                <a16:creationId xmlns:a16="http://schemas.microsoft.com/office/drawing/2014/main" id="{145D38D3-A227-45DB-A9D3-A81769C8A96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C8C925E-8906-43A2-B2D8-B40C7BF9298F}" type="datetime1">
              <a:rPr lang="de-DE" smtClean="0"/>
              <a:t>31.03.2022</a:t>
            </a:fld>
            <a:endParaRPr lang="de-DE"/>
          </a:p>
        </p:txBody>
      </p:sp>
      <p:sp>
        <p:nvSpPr>
          <p:cNvPr id="42" name="Fußzeilenplatzhalter 41">
            <a:extLst>
              <a:ext uri="{FF2B5EF4-FFF2-40B4-BE49-F238E27FC236}">
                <a16:creationId xmlns:a16="http://schemas.microsoft.com/office/drawing/2014/main" id="{6728C36B-1BC8-40BE-8973-2CCD11E2A1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F18CA395-1EDA-47DD-BC11-85784DAA623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29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1D50997-CC21-AE84-6B55-A107BD39FD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  <p:pic>
        <p:nvPicPr>
          <p:cNvPr id="5" name="Picture 11">
            <a:extLst>
              <a:ext uri="{FF2B5EF4-FFF2-40B4-BE49-F238E27FC236}">
                <a16:creationId xmlns:a16="http://schemas.microsoft.com/office/drawing/2014/main" id="{35FDA4A0-8935-FC72-16BF-FDD17BD6711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345846" y="1714182"/>
            <a:ext cx="3699840" cy="41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6340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24BD-4FB7-F1A0-A7C1-EE33D29D2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Architektur</a:t>
            </a:r>
            <a:endParaRPr lang="de-DE" err="1"/>
          </a:p>
        </p:txBody>
      </p:sp>
      <p:sp>
        <p:nvSpPr>
          <p:cNvPr id="5" name="Foliennummernplatzhalter 41">
            <a:extLst>
              <a:ext uri="{FF2B5EF4-FFF2-40B4-BE49-F238E27FC236}">
                <a16:creationId xmlns:a16="http://schemas.microsoft.com/office/drawing/2014/main" id="{00805D1E-A317-6179-19F5-00596ACD56CF}"/>
              </a:ext>
            </a:extLst>
          </p:cNvPr>
          <p:cNvSpPr txBox="1">
            <a:spLocks/>
          </p:cNvSpPr>
          <p:nvPr/>
        </p:nvSpPr>
        <p:spPr>
          <a:xfrm>
            <a:off x="668340" y="6564969"/>
            <a:ext cx="1507522" cy="243248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>
                <a:cs typeface="Arial"/>
              </a:rPr>
              <a:t>3          |           31.03.2022</a:t>
            </a:r>
          </a:p>
        </p:txBody>
      </p:sp>
    </p:spTree>
    <p:extLst>
      <p:ext uri="{BB962C8B-B14F-4D97-AF65-F5344CB8AC3E}">
        <p14:creationId xmlns:p14="http://schemas.microsoft.com/office/powerpoint/2010/main" val="3964837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5FDEF-D98F-44C2-B90A-99B7046D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42636" y="5324929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513442" y="3936999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493" y="4267200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8728529" y="149950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8542562" y="2842076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379" y="1709057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3724729" y="3937000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3593191" y="5324927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Controller</a:t>
            </a:r>
            <a:endParaRPr lang="en-US"/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1579" y="4191000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0406743" y="392792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9909173" y="5282744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9943" y="4151086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1993900" y="149950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1214664" y="283935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rgbClr val="489324"/>
                </a:solidFill>
              </a:rPr>
              <a:t>Standard-Routine</a:t>
            </a:r>
            <a:endParaRPr lang="en-US"/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90750" y="1709057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6194423" y="5321752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5412921" y="1499508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5234212" y="2842078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489324"/>
                </a:solidFill>
              </a:rPr>
              <a:t>Hindernisse</a:t>
            </a:r>
            <a:endParaRPr lang="en-US" err="1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5971" y="1800679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7000500" y="3982554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8576" y="4202123"/>
            <a:ext cx="889553" cy="893694"/>
          </a:xfrm>
          <a:prstGeom prst="rect">
            <a:avLst/>
          </a:prstGeom>
        </p:spPr>
      </p:pic>
      <p:sp>
        <p:nvSpPr>
          <p:cNvPr id="40" name="Datumsplatzhalter 39">
            <a:extLst>
              <a:ext uri="{FF2B5EF4-FFF2-40B4-BE49-F238E27FC236}">
                <a16:creationId xmlns:a16="http://schemas.microsoft.com/office/drawing/2014/main" id="{972C97FC-5445-4B19-B4D9-3E492B00D38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1EE03ED-6762-469F-9D84-7D47D8620434}" type="datetime1">
              <a:rPr lang="de-DE" smtClean="0"/>
              <a:t>31.03.2022</a:t>
            </a:fld>
            <a:endParaRPr lang="de-DE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761E3BE4-FE6F-471A-A65F-252A0359545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0872411D-D931-45BC-B907-697731F72D8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041444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C6D5BBF-009C-0AC9-EF39-639595E20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Bekommt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Pfad</a:t>
            </a:r>
            <a:r>
              <a:rPr lang="en-US">
                <a:cs typeface="Arial"/>
              </a:rPr>
              <a:t> und </a:t>
            </a:r>
            <a:r>
              <a:rPr lang="en-US" err="1">
                <a:cs typeface="Arial"/>
              </a:rPr>
              <a:t>Zielgeschwindigkeit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vom</a:t>
            </a:r>
            <a:r>
              <a:rPr lang="en-US">
                <a:cs typeface="Arial"/>
              </a:rPr>
              <a:t> Planner</a:t>
            </a:r>
            <a:endParaRPr lang="de-DE"/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Berechnet</a:t>
            </a:r>
            <a:r>
              <a:rPr lang="en-US">
                <a:cs typeface="Arial"/>
              </a:rPr>
              <a:t> den </a:t>
            </a:r>
            <a:r>
              <a:rPr lang="en-US" err="1">
                <a:cs typeface="Arial"/>
              </a:rPr>
              <a:t>nächsten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Wegpunkt</a:t>
            </a:r>
            <a:endParaRPr lang="en-US">
              <a:cs typeface="Arial"/>
            </a:endParaRP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ea typeface="+mn-lt"/>
                <a:cs typeface="+mn-lt"/>
              </a:rPr>
              <a:t>Berechnet</a:t>
            </a:r>
            <a:r>
              <a:rPr lang="en-US">
                <a:ea typeface="+mn-lt"/>
                <a:cs typeface="+mn-lt"/>
              </a:rPr>
              <a:t> Gas, </a:t>
            </a:r>
            <a:r>
              <a:rPr lang="en-US" err="1">
                <a:ea typeface="+mn-lt"/>
                <a:cs typeface="+mn-lt"/>
              </a:rPr>
              <a:t>Lenkeinschlag</a:t>
            </a:r>
            <a:r>
              <a:rPr lang="en-US">
                <a:ea typeface="+mn-lt"/>
                <a:cs typeface="+mn-lt"/>
              </a:rPr>
              <a:t>, </a:t>
            </a:r>
            <a:r>
              <a:rPr lang="en-US" err="1">
                <a:ea typeface="+mn-lt"/>
                <a:cs typeface="+mn-lt"/>
              </a:rPr>
              <a:t>Rückwärtsgang</a:t>
            </a:r>
            <a:r>
              <a:rPr lang="en-US">
                <a:ea typeface="+mn-lt"/>
                <a:cs typeface="+mn-lt"/>
              </a:rPr>
              <a:t>, Bremse, </a:t>
            </a:r>
            <a:r>
              <a:rPr lang="en-US" err="1">
                <a:ea typeface="+mn-lt"/>
                <a:cs typeface="+mn-lt"/>
              </a:rPr>
              <a:t>Handbremse</a:t>
            </a:r>
            <a:endParaRPr lang="en-US" err="1">
              <a:cs typeface="Arial"/>
            </a:endParaRP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Interpretiert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Hindernisinformationen</a:t>
            </a:r>
            <a:r>
              <a:rPr lang="en-US">
                <a:cs typeface="Arial"/>
              </a:rPr>
              <a:t> von der Perception/Planning</a:t>
            </a: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Prüft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ob</a:t>
            </a:r>
            <a:r>
              <a:rPr lang="en-US">
                <a:cs typeface="Arial"/>
              </a:rPr>
              <a:t> das </a:t>
            </a:r>
            <a:r>
              <a:rPr lang="en-US" err="1">
                <a:cs typeface="Arial"/>
              </a:rPr>
              <a:t>Fahrzeug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steckengeblieben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ist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oder</a:t>
            </a:r>
            <a:r>
              <a:rPr lang="en-US">
                <a:cs typeface="Arial"/>
              </a:rPr>
              <a:t> es </a:t>
            </a:r>
            <a:r>
              <a:rPr lang="en-US" err="1">
                <a:cs typeface="Arial"/>
              </a:rPr>
              <a:t>einen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Notfall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gibt</a:t>
            </a: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Sendet</a:t>
            </a:r>
            <a:r>
              <a:rPr lang="en-US">
                <a:cs typeface="Arial"/>
              </a:rPr>
              <a:t> die Daten an Carla</a:t>
            </a:r>
            <a:endParaRPr lang="en-US"/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0E6367ED-F289-5AF9-EB44-1D89E06CA6E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Standard-Routine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3639603" y="5165155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-2145364" y="3793612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72313" y="4123813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17577561" y="1454442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7391594" y="2797011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74411" y="1663992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2573761" y="3891935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2442223" y="5279862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Controller</a:t>
            </a:r>
            <a:endParaRPr lang="en-US"/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70611" y="4145935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9255775" y="3882864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8758205" y="5237679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58975" y="4106021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10658577" y="41055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55427" y="250605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5043455" y="5276687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14261953" y="1454443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14083244" y="2797013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489324"/>
                </a:solidFill>
              </a:rPr>
              <a:t>Hindernisse</a:t>
            </a:r>
            <a:endParaRPr lang="en-US" err="1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35003" y="1755614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15849532" y="393748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57608" y="4157058"/>
            <a:ext cx="889553" cy="893694"/>
          </a:xfrm>
          <a:prstGeom prst="rect">
            <a:avLst/>
          </a:prstGeom>
        </p:spPr>
      </p:pic>
      <p:pic>
        <p:nvPicPr>
          <p:cNvPr id="2" name="Graphic 7">
            <a:extLst>
              <a:ext uri="{FF2B5EF4-FFF2-40B4-BE49-F238E27FC236}">
                <a16:creationId xmlns:a16="http://schemas.microsoft.com/office/drawing/2014/main" id="{06A52797-427D-21AC-D3EC-0994997D0E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85301" y="3931799"/>
            <a:ext cx="6225017" cy="2406331"/>
          </a:xfrm>
          <a:prstGeom prst="rect">
            <a:avLst/>
          </a:prstGeom>
        </p:spPr>
      </p:pic>
      <p:sp>
        <p:nvSpPr>
          <p:cNvPr id="42" name="Datumsplatzhalter 41">
            <a:extLst>
              <a:ext uri="{FF2B5EF4-FFF2-40B4-BE49-F238E27FC236}">
                <a16:creationId xmlns:a16="http://schemas.microsoft.com/office/drawing/2014/main" id="{068EABA7-BC4E-4BED-9990-F79D27FDF44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F8178D9-A34C-4487-8C87-A40111253F88}" type="datetime1">
              <a:rPr lang="de-DE" smtClean="0"/>
              <a:t>31.03.2022</a:t>
            </a:fld>
            <a:endParaRPr lang="de-DE"/>
          </a:p>
        </p:txBody>
      </p:sp>
      <p:sp>
        <p:nvSpPr>
          <p:cNvPr id="43" name="Fußzeilenplatzhalter 42">
            <a:extLst>
              <a:ext uri="{FF2B5EF4-FFF2-40B4-BE49-F238E27FC236}">
                <a16:creationId xmlns:a16="http://schemas.microsoft.com/office/drawing/2014/main" id="{FC5057D1-5312-45D9-8872-1175EEACB91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C74A3751-2739-43EE-9120-7167EF59F7F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31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46F0D41D-58A8-22C4-85AF-0EC4B4040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34444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ubtitle 16">
            <a:extLst>
              <a:ext uri="{FF2B5EF4-FFF2-40B4-BE49-F238E27FC236}">
                <a16:creationId xmlns:a16="http://schemas.microsoft.com/office/drawing/2014/main" id="{0E6367ED-F289-5AF9-EB44-1D89E06CA6E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3639603" y="5165155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-2145364" y="3793612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872313" y="4123813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17577561" y="1454442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7391594" y="2797011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7774411" y="1663992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2573761" y="3891935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2442223" y="5279862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Controller</a:t>
            </a:r>
            <a:endParaRPr lang="en-US"/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770611" y="4145935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9255775" y="3882864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8758205" y="5237679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458975" y="4106021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10658577" y="41055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567373" y="430453"/>
            <a:ext cx="5670345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000">
                <a:solidFill>
                  <a:srgbClr val="489324"/>
                </a:solidFill>
              </a:rPr>
              <a:t>Standard-Routine</a:t>
            </a:r>
            <a:endParaRPr lang="en-US" sz="4000"/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855427" y="250605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5043455" y="5276687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14261953" y="1454443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14083244" y="2797013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489324"/>
                </a:solidFill>
              </a:rPr>
              <a:t>Hindernisse</a:t>
            </a:r>
            <a:endParaRPr lang="en-US" err="1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35003" y="1755614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15849532" y="393748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057608" y="4157058"/>
            <a:ext cx="889553" cy="893694"/>
          </a:xfrm>
          <a:prstGeom prst="rect">
            <a:avLst/>
          </a:prstGeom>
        </p:spPr>
      </p:pic>
      <p:pic>
        <p:nvPicPr>
          <p:cNvPr id="2" name="Graphic 7">
            <a:extLst>
              <a:ext uri="{FF2B5EF4-FFF2-40B4-BE49-F238E27FC236}">
                <a16:creationId xmlns:a16="http://schemas.microsoft.com/office/drawing/2014/main" id="{06A52797-427D-21AC-D3EC-0994997D0E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918204" y="1882440"/>
            <a:ext cx="10351787" cy="3957828"/>
          </a:xfrm>
          <a:prstGeom prst="rect">
            <a:avLst/>
          </a:prstGeom>
        </p:spPr>
      </p:pic>
      <p:sp>
        <p:nvSpPr>
          <p:cNvPr id="41" name="Datumsplatzhalter 40">
            <a:extLst>
              <a:ext uri="{FF2B5EF4-FFF2-40B4-BE49-F238E27FC236}">
                <a16:creationId xmlns:a16="http://schemas.microsoft.com/office/drawing/2014/main" id="{B29D6145-2360-47A6-9176-93D93EE6D188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D3C9FAF-4005-4781-BB82-1868EB12298D}" type="datetime1">
              <a:rPr lang="de-DE" smtClean="0"/>
              <a:t>31.03.2022</a:t>
            </a:fld>
            <a:endParaRPr lang="de-DE"/>
          </a:p>
        </p:txBody>
      </p:sp>
      <p:sp>
        <p:nvSpPr>
          <p:cNvPr id="42" name="Fußzeilenplatzhalter 41">
            <a:extLst>
              <a:ext uri="{FF2B5EF4-FFF2-40B4-BE49-F238E27FC236}">
                <a16:creationId xmlns:a16="http://schemas.microsoft.com/office/drawing/2014/main" id="{D468C9A1-1B2E-4272-8346-CC770F3A200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E24918FD-6B99-4AC2-8E59-C4310CAEAB0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9158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5FDEF-D98F-44C2-B90A-99B7046D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42636" y="5324929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513442" y="3936999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493" y="4267200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8728529" y="149950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8542562" y="2842076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379" y="1709057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3724729" y="3937000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3593191" y="5324927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Controller</a:t>
            </a:r>
            <a:endParaRPr lang="en-US"/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1579" y="4191000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0406743" y="392792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9909173" y="5282744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9943" y="4151086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1993900" y="149950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1214664" y="283935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90750" y="1709057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6194423" y="5321752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5412921" y="1499508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5234212" y="2842078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489324"/>
                </a:solidFill>
              </a:rPr>
              <a:t>Hindernisse</a:t>
            </a:r>
            <a:endParaRPr lang="en-US" err="1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5971" y="1800679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7000500" y="3982554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8576" y="4202123"/>
            <a:ext cx="889553" cy="893694"/>
          </a:xfrm>
          <a:prstGeom prst="rect">
            <a:avLst/>
          </a:prstGeom>
        </p:spPr>
      </p:pic>
      <p:sp>
        <p:nvSpPr>
          <p:cNvPr id="40" name="Datumsplatzhalter 39">
            <a:extLst>
              <a:ext uri="{FF2B5EF4-FFF2-40B4-BE49-F238E27FC236}">
                <a16:creationId xmlns:a16="http://schemas.microsoft.com/office/drawing/2014/main" id="{FED44E78-66CB-4C8C-95DD-D7A3368E511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883D014-014F-4DB6-AA1D-98771A2D2ABF}" type="datetime1">
              <a:rPr lang="de-DE" smtClean="0"/>
              <a:t>31.03.2022</a:t>
            </a:fld>
            <a:endParaRPr lang="de-DE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5BE17A0D-0AE2-4E8C-9988-0C8C7FFBD86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45E3E114-5E74-4D44-BFD8-9C8769C7E02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21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EDF011B-018F-6878-ACDE-E7F776990E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Kümmert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sich</a:t>
            </a:r>
            <a:r>
              <a:rPr lang="en-US">
                <a:cs typeface="Arial"/>
              </a:rPr>
              <a:t> um die </a:t>
            </a:r>
            <a:r>
              <a:rPr lang="en-US" err="1">
                <a:cs typeface="Arial"/>
              </a:rPr>
              <a:t>Steuerung</a:t>
            </a:r>
            <a:r>
              <a:rPr lang="en-US">
                <a:cs typeface="Arial"/>
              </a:rPr>
              <a:t> und das Gas </a:t>
            </a:r>
            <a:r>
              <a:rPr lang="en-US" err="1">
                <a:cs typeface="Arial"/>
              </a:rPr>
              <a:t>geben</a:t>
            </a:r>
            <a:endParaRPr lang="en-US">
              <a:cs typeface="Arial"/>
            </a:endParaRP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PID-Controller</a:t>
            </a:r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 err="1">
                <a:solidFill>
                  <a:srgbClr val="000000"/>
                </a:solidFill>
                <a:cs typeface="Arial"/>
              </a:rPr>
              <a:t>Bremsen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 err="1">
                <a:solidFill>
                  <a:srgbClr val="000000"/>
                </a:solidFill>
                <a:cs typeface="Arial"/>
              </a:rPr>
              <a:t>Beschleunigen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 err="1">
                <a:solidFill>
                  <a:srgbClr val="000000"/>
                </a:solidFill>
                <a:cs typeface="Arial"/>
              </a:rPr>
              <a:t>Geschwindigkeit</a:t>
            </a:r>
            <a:r>
              <a:rPr lang="en-US">
                <a:solidFill>
                  <a:srgbClr val="000000"/>
                </a:solidFill>
                <a:cs typeface="Arial"/>
              </a:rPr>
              <a:t> </a:t>
            </a:r>
            <a:r>
              <a:rPr lang="en-US" err="1">
                <a:solidFill>
                  <a:srgbClr val="000000"/>
                </a:solidFill>
                <a:cs typeface="Arial"/>
              </a:rPr>
              <a:t>halten</a:t>
            </a:r>
            <a:endParaRPr lang="en-US">
              <a:solidFill>
                <a:srgbClr val="000000"/>
              </a:solidFill>
              <a:cs typeface="Arial"/>
            </a:endParaRP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Stanley-Controller</a:t>
            </a:r>
          </a:p>
          <a:p>
            <a:pPr marL="611505" lvl="3" indent="-179705"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Orientiert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sich</a:t>
            </a:r>
            <a:r>
              <a:rPr lang="en-US" sz="1600">
                <a:cs typeface="Arial"/>
              </a:rPr>
              <a:t> am </a:t>
            </a:r>
            <a:r>
              <a:rPr lang="en-US" sz="1600" err="1">
                <a:cs typeface="Arial"/>
              </a:rPr>
              <a:t>Pfad</a:t>
            </a:r>
            <a:endParaRPr lang="en-US" sz="1600">
              <a:cs typeface="Arial"/>
            </a:endParaRPr>
          </a:p>
          <a:p>
            <a:pPr marL="611505" lvl="3" indent="-179705"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Lenkt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möglichst</a:t>
            </a:r>
            <a:r>
              <a:rPr lang="en-US" sz="1600">
                <a:cs typeface="Arial"/>
              </a:rPr>
              <a:t> optimal um auf den </a:t>
            </a:r>
            <a:r>
              <a:rPr lang="en-US" sz="1600" err="1">
                <a:cs typeface="Arial"/>
              </a:rPr>
              <a:t>Pfad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zu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gelangen</a:t>
            </a:r>
            <a:endParaRPr lang="en-US" sz="1600">
              <a:cs typeface="Arial"/>
            </a:endParaRPr>
          </a:p>
          <a:p>
            <a:pPr marL="611505" lvl="3" indent="-179705">
              <a:buFont typeface="Arial" panose="05000000000000000000" pitchFamily="2" charset="2"/>
              <a:buChar char="•"/>
            </a:pPr>
            <a:r>
              <a:rPr lang="en-US" sz="1600">
                <a:cs typeface="Arial"/>
              </a:rPr>
              <a:t>Real World Tested -&gt; </a:t>
            </a:r>
            <a:r>
              <a:rPr lang="en-US" sz="1600">
                <a:ea typeface="+mn-lt"/>
                <a:cs typeface="+mn-lt"/>
              </a:rPr>
              <a:t>DARPA Grand Challenge 2005</a:t>
            </a:r>
            <a:endParaRPr lang="en-US" sz="1600">
              <a:cs typeface="Arial"/>
            </a:endParaRPr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837B66F8-1F1D-2208-611E-5BB7B3D6DC9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Controller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4655603" y="4943929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-4099525" y="3555999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26474" y="3886200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16307561" y="122092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6121594" y="2563496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04411" y="1430477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0689245" y="1638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86095" y="270387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7985775" y="364934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7488205" y="5004164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88975" y="3872506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-2619067" y="111850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-3398303" y="245835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422217" y="1328057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3773455" y="5043172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12991953" y="1220928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12813244" y="2563498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489324"/>
                </a:solidFill>
              </a:rPr>
              <a:t>Hindernisse</a:t>
            </a:r>
            <a:endParaRPr lang="en-US" err="1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65003" y="1522099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14579532" y="3703974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87608" y="3923543"/>
            <a:ext cx="889553" cy="893694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19DFB4CC-1266-D745-0C31-E0954F6DE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948781" y="2031669"/>
            <a:ext cx="3103971" cy="2018637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336D1FD-4585-4BE6-44DD-72645566CA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31418" y="4225209"/>
            <a:ext cx="3691230" cy="1842901"/>
          </a:xfrm>
          <a:prstGeom prst="rect">
            <a:avLst/>
          </a:prstGeom>
        </p:spPr>
      </p:pic>
      <p:sp>
        <p:nvSpPr>
          <p:cNvPr id="43" name="Datumsplatzhalter 42">
            <a:extLst>
              <a:ext uri="{FF2B5EF4-FFF2-40B4-BE49-F238E27FC236}">
                <a16:creationId xmlns:a16="http://schemas.microsoft.com/office/drawing/2014/main" id="{6840171D-D4E7-4B62-A426-0570581D6CF1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D5F5694-8C70-403C-8BE2-89090E406723}" type="datetime1">
              <a:rPr lang="de-DE" smtClean="0"/>
              <a:t>31.03.2022</a:t>
            </a:fld>
            <a:endParaRPr lang="de-DE"/>
          </a:p>
        </p:txBody>
      </p:sp>
      <p:sp>
        <p:nvSpPr>
          <p:cNvPr id="44" name="Fußzeilenplatzhalter 43">
            <a:extLst>
              <a:ext uri="{FF2B5EF4-FFF2-40B4-BE49-F238E27FC236}">
                <a16:creationId xmlns:a16="http://schemas.microsoft.com/office/drawing/2014/main" id="{D1D84223-05CC-42BF-B297-87BC54004B9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20E30B06-24E9-4E92-8479-D178BEAE89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34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B112817-0A87-CE41-C542-EE913049A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7609919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837B66F8-1F1D-2208-611E-5BB7B3D6DC9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Controller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4655603" y="4943929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-4099525" y="3555999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826474" y="3886200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16307561" y="122092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6121594" y="2563496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504411" y="1430477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0689245" y="1638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886095" y="270387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7985775" y="364934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7488205" y="5004164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8188975" y="3872506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-2619067" y="111850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-3398303" y="245835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2422217" y="1328057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3773455" y="5043172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12991953" y="1220928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12813244" y="2563498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489324"/>
                </a:solidFill>
              </a:rPr>
              <a:t>Hindernisse</a:t>
            </a:r>
            <a:endParaRPr lang="en-US" err="1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265003" y="1522099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14579532" y="3703974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787608" y="3923543"/>
            <a:ext cx="889553" cy="893694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19DFB4CC-1266-D745-0C31-E0954F6DE34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4373" y="1803709"/>
            <a:ext cx="5044869" cy="3246488"/>
          </a:xfrm>
          <a:prstGeom prst="rect">
            <a:avLst/>
          </a:prstGeom>
        </p:spPr>
      </p:pic>
      <p:pic>
        <p:nvPicPr>
          <p:cNvPr id="17" name="Picture 17">
            <a:extLst>
              <a:ext uri="{FF2B5EF4-FFF2-40B4-BE49-F238E27FC236}">
                <a16:creationId xmlns:a16="http://schemas.microsoft.com/office/drawing/2014/main" id="{3336D1FD-4585-4BE6-44DD-72645566CA2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518407" y="1845954"/>
            <a:ext cx="5862380" cy="291618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6B8F247-7C45-386E-01F1-D61C91B73CA2}"/>
              </a:ext>
            </a:extLst>
          </p:cNvPr>
          <p:cNvSpPr txBox="1"/>
          <p:nvPr/>
        </p:nvSpPr>
        <p:spPr>
          <a:xfrm>
            <a:off x="1299549" y="6212336"/>
            <a:ext cx="8437715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000"/>
              <a:t>https://dingyan89.medium.com/three-methods-of-vehicle-lateral-control-pure-pursuit-stanley-and-mpc-db8cc1d32081</a:t>
            </a:r>
            <a:endParaRPr lang="en-US" sz="1000"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BF259BD-513C-D518-317A-DC936C6E8092}"/>
              </a:ext>
            </a:extLst>
          </p:cNvPr>
          <p:cNvSpPr txBox="1"/>
          <p:nvPr/>
        </p:nvSpPr>
        <p:spPr>
          <a:xfrm>
            <a:off x="1438787" y="5043948"/>
            <a:ext cx="35297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/>
              <a:t>Cross-Track-Error</a:t>
            </a:r>
            <a:endParaRPr lang="en-US" sz="2800">
              <a:cs typeface="Arial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65D003-5342-A2E2-0FE0-600CF9C3DDD0}"/>
              </a:ext>
            </a:extLst>
          </p:cNvPr>
          <p:cNvSpPr txBox="1"/>
          <p:nvPr/>
        </p:nvSpPr>
        <p:spPr>
          <a:xfrm>
            <a:off x="6961239" y="4945625"/>
            <a:ext cx="3529779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/>
              <a:t>Heading-Error</a:t>
            </a:r>
            <a:endParaRPr lang="en-US"/>
          </a:p>
        </p:txBody>
      </p:sp>
      <p:sp>
        <p:nvSpPr>
          <p:cNvPr id="45" name="Datumsplatzhalter 44">
            <a:extLst>
              <a:ext uri="{FF2B5EF4-FFF2-40B4-BE49-F238E27FC236}">
                <a16:creationId xmlns:a16="http://schemas.microsoft.com/office/drawing/2014/main" id="{D8AA9CC6-75AD-49D6-9530-394F6E7E568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8C49FF9-38A8-4BC7-BD0F-C4F2A9E746D5}" type="datetime1">
              <a:rPr lang="de-DE" smtClean="0"/>
              <a:t>31.03.2022</a:t>
            </a:fld>
            <a:endParaRPr lang="de-DE"/>
          </a:p>
        </p:txBody>
      </p:sp>
      <p:sp>
        <p:nvSpPr>
          <p:cNvPr id="46" name="Fußzeilenplatzhalter 45">
            <a:extLst>
              <a:ext uri="{FF2B5EF4-FFF2-40B4-BE49-F238E27FC236}">
                <a16:creationId xmlns:a16="http://schemas.microsoft.com/office/drawing/2014/main" id="{0A6E622A-84B5-425B-98EB-9914A2C571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7" name="Foliennummernplatzhalter 46">
            <a:extLst>
              <a:ext uri="{FF2B5EF4-FFF2-40B4-BE49-F238E27FC236}">
                <a16:creationId xmlns:a16="http://schemas.microsoft.com/office/drawing/2014/main" id="{063C5652-CBCF-4873-A57D-4ED74958394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35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FF2F363-D9DF-CA23-4181-B3AECD75AB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065736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5FDEF-D98F-44C2-B90A-99B7046D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42636" y="5324929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513442" y="3936999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493" y="4267200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8728529" y="149950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8542562" y="2842076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379" y="1709057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3724729" y="3937000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3593191" y="5324927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Controller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1579" y="4191000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0406743" y="392792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9909173" y="5282744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9943" y="4151086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1993900" y="149950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1214664" y="283935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90750" y="1709057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6194423" y="5321752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5412921" y="1499508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5234212" y="2842078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rgbClr val="489324"/>
                </a:solidFill>
              </a:rPr>
              <a:t>Hindernisse</a:t>
            </a:r>
            <a:endParaRPr lang="en-US" err="1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5971" y="1800679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7000500" y="3982554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08576" y="4202123"/>
            <a:ext cx="889553" cy="893694"/>
          </a:xfrm>
          <a:prstGeom prst="rect">
            <a:avLst/>
          </a:prstGeom>
        </p:spPr>
      </p:pic>
      <p:sp>
        <p:nvSpPr>
          <p:cNvPr id="40" name="Datumsplatzhalter 39">
            <a:extLst>
              <a:ext uri="{FF2B5EF4-FFF2-40B4-BE49-F238E27FC236}">
                <a16:creationId xmlns:a16="http://schemas.microsoft.com/office/drawing/2014/main" id="{EFD28135-4F1E-4BA5-B0FE-530965C39B7F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6881B5E-0F1B-4F32-A386-125F8B4D846C}" type="datetime1">
              <a:rPr lang="de-DE" smtClean="0"/>
              <a:t>31.03.2022</a:t>
            </a:fld>
            <a:endParaRPr lang="de-DE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D197F75F-0D8E-4890-97CB-4F0E1D9CE14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14B36CB6-026E-4273-8422-7362626C8C2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43136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7">
            <a:extLst>
              <a:ext uri="{FF2B5EF4-FFF2-40B4-BE49-F238E27FC236}">
                <a16:creationId xmlns:a16="http://schemas.microsoft.com/office/drawing/2014/main" id="{4FE33E16-2BDC-7439-6EAD-F8AFADF8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55" y="2212949"/>
            <a:ext cx="6000135" cy="3364995"/>
          </a:xfrm>
          <a:prstGeom prst="rect">
            <a:avLst/>
          </a:prstGeom>
        </p:spPr>
      </p:pic>
      <p:sp>
        <p:nvSpPr>
          <p:cNvPr id="33" name="Untertitel 32">
            <a:extLst>
              <a:ext uri="{FF2B5EF4-FFF2-40B4-BE49-F238E27FC236}">
                <a16:creationId xmlns:a16="http://schemas.microsoft.com/office/drawing/2014/main" id="{97A67CAD-313B-45B3-AB23-D1C59040F78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de-DE">
                <a:cs typeface="Arial"/>
              </a:rPr>
              <a:t>Hindernisse</a:t>
            </a:r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5634733" y="4751380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-5078655" y="3363450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05604" y="3693651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13951916" y="119224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3765949" y="2534818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766" y="1401799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-1867368" y="3363451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2080841" y="4956217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Controller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70518" y="3617451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5630130" y="3620671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5132560" y="4975486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33330" y="3843828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-3598197" y="925958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-4377433" y="2265807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401347" y="1135508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2450197" y="5014494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10701856" y="6563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4906" y="366808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12223887" y="3675296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1963" y="3894865"/>
            <a:ext cx="889553" cy="893694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A5A63E91-C9F0-FC6F-5819-27A470F97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421050" y="2043564"/>
            <a:ext cx="4911271" cy="3695573"/>
          </a:xfrm>
          <a:prstGeom prst="rect">
            <a:avLst/>
          </a:prstGeom>
        </p:spPr>
      </p:pic>
      <p:sp>
        <p:nvSpPr>
          <p:cNvPr id="34" name="Datumsplatzhalter 33">
            <a:extLst>
              <a:ext uri="{FF2B5EF4-FFF2-40B4-BE49-F238E27FC236}">
                <a16:creationId xmlns:a16="http://schemas.microsoft.com/office/drawing/2014/main" id="{E6E32C19-A363-4C44-8604-71C377AD48E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8AFE04C5-BF14-4C00-B86D-A9F10D8DCB0B}" type="datetime1">
              <a:rPr lang="de-DE" smtClean="0"/>
              <a:t>31.03.2022</a:t>
            </a:fld>
            <a:endParaRPr lang="de-DE"/>
          </a:p>
        </p:txBody>
      </p:sp>
      <p:sp>
        <p:nvSpPr>
          <p:cNvPr id="35" name="Fußzeilenplatzhalter 34">
            <a:extLst>
              <a:ext uri="{FF2B5EF4-FFF2-40B4-BE49-F238E27FC236}">
                <a16:creationId xmlns:a16="http://schemas.microsoft.com/office/drawing/2014/main" id="{9475F216-D2BA-4067-9B19-D13BEC57F779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36" name="Foliennummernplatzhalter 35">
            <a:extLst>
              <a:ext uri="{FF2B5EF4-FFF2-40B4-BE49-F238E27FC236}">
                <a16:creationId xmlns:a16="http://schemas.microsoft.com/office/drawing/2014/main" id="{C0C80722-CF26-4A71-80E1-C809F4A2037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37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F01829B-92BC-673C-3CE5-664D18C4E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348465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AA43B-4F86-4EA8-89B5-318D7E15F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Daten </a:t>
            </a:r>
            <a:r>
              <a:rPr lang="en-US" err="1">
                <a:cs typeface="Arial"/>
              </a:rPr>
              <a:t>vom</a:t>
            </a:r>
            <a:r>
              <a:rPr lang="en-US">
                <a:cs typeface="Arial"/>
              </a:rPr>
              <a:t> Planning:</a:t>
            </a:r>
            <a:endParaRPr lang="en-US"/>
          </a:p>
          <a:p>
            <a:pPr marL="611505" lvl="3" indent="-179705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Geschwindigkeit</a:t>
            </a:r>
            <a:endParaRPr lang="en-US" sz="1600">
              <a:cs typeface="Arial"/>
            </a:endParaRPr>
          </a:p>
          <a:p>
            <a:pPr marL="611505" lvl="3" indent="-179705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Entfernung</a:t>
            </a:r>
            <a:endParaRPr lang="en-US" sz="1600">
              <a:cs typeface="Arial"/>
            </a:endParaRPr>
          </a:p>
          <a:p>
            <a:pPr marL="611505" lvl="3" indent="-179705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1600">
                <a:cs typeface="Arial"/>
              </a:rPr>
              <a:t>Ziel </a:t>
            </a:r>
            <a:r>
              <a:rPr lang="en-US" sz="1600" err="1">
                <a:cs typeface="Arial"/>
              </a:rPr>
              <a:t>verschwunden</a:t>
            </a:r>
            <a:endParaRPr lang="en-US" sz="1600">
              <a:cs typeface="Arial"/>
            </a:endParaRPr>
          </a:p>
          <a:p>
            <a:pPr marL="611505" lvl="3" indent="-179705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Fahrzeug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oder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Fußgänger</a:t>
            </a:r>
            <a:endParaRPr lang="en-US" sz="1600">
              <a:cs typeface="Arial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FE33E16-2BDC-7439-6EAD-F8AFADF8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175" y="3941650"/>
            <a:ext cx="4095135" cy="2291640"/>
          </a:xfrm>
          <a:prstGeom prst="rect">
            <a:avLst/>
          </a:prstGeo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6243680A-6E5A-B618-94B2-BF59B9D6873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Hindernisse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5634733" y="4751380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-5078655" y="3363450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05604" y="3693651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13951916" y="119224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3765949" y="2534818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766" y="1401799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-1867368" y="3363451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2080841" y="4956217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Controller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70518" y="3617451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5630130" y="3620671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5132560" y="4975486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33330" y="3843828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-3598197" y="925958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-4377433" y="2265807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401347" y="1135508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2450197" y="5014494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10701856" y="6563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4906" y="366808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12223887" y="3675296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1963" y="3894865"/>
            <a:ext cx="889553" cy="893694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A5A63E91-C9F0-FC6F-5819-27A470F97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818953" y="1639580"/>
            <a:ext cx="3583153" cy="2665616"/>
          </a:xfrm>
          <a:prstGeom prst="rect">
            <a:avLst/>
          </a:prstGeom>
        </p:spPr>
      </p:pic>
      <p:sp>
        <p:nvSpPr>
          <p:cNvPr id="43" name="Datumsplatzhalter 42">
            <a:extLst>
              <a:ext uri="{FF2B5EF4-FFF2-40B4-BE49-F238E27FC236}">
                <a16:creationId xmlns:a16="http://schemas.microsoft.com/office/drawing/2014/main" id="{C599D728-F0CC-4CA7-B95C-E10E8A67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BC9D9F2-C8BC-4890-86D0-958FEA49CDB2}" type="datetime1">
              <a:rPr lang="de-DE" smtClean="0"/>
              <a:t>31.03.2022</a:t>
            </a:fld>
            <a:endParaRPr lang="de-DE"/>
          </a:p>
        </p:txBody>
      </p:sp>
      <p:sp>
        <p:nvSpPr>
          <p:cNvPr id="44" name="Fußzeilenplatzhalter 43">
            <a:extLst>
              <a:ext uri="{FF2B5EF4-FFF2-40B4-BE49-F238E27FC236}">
                <a16:creationId xmlns:a16="http://schemas.microsoft.com/office/drawing/2014/main" id="{01E977D0-FBB6-4936-A95B-C46E8CCFEF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A6D3E44C-C49C-4B42-B23D-777E4590101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38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BEB1FC6-8DDD-2DAD-57BA-C85294CA95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531483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C5AA43B-4F86-4EA8-89B5-318D7E15FE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Distanz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halten</a:t>
            </a:r>
            <a:r>
              <a:rPr lang="en-US">
                <a:cs typeface="Arial"/>
              </a:rPr>
              <a:t>, um </a:t>
            </a:r>
            <a:r>
              <a:rPr lang="en-US" err="1">
                <a:cs typeface="Arial"/>
              </a:rPr>
              <a:t>nicht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aufzufahren</a:t>
            </a:r>
            <a:endParaRPr lang="en-US">
              <a:cs typeface="Arial"/>
            </a:endParaRP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Unterscheidung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zwischen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Fußgängern</a:t>
            </a:r>
            <a:r>
              <a:rPr lang="en-US">
                <a:cs typeface="Arial"/>
              </a:rPr>
              <a:t> und </a:t>
            </a:r>
            <a:r>
              <a:rPr lang="en-US" err="1">
                <a:cs typeface="Arial"/>
              </a:rPr>
              <a:t>Fahrzeugen</a:t>
            </a:r>
            <a:r>
              <a:rPr lang="en-US">
                <a:cs typeface="Arial"/>
              </a:rPr>
              <a:t>, da </a:t>
            </a:r>
            <a:r>
              <a:rPr lang="en-US" err="1">
                <a:cs typeface="Arial"/>
              </a:rPr>
              <a:t>Fußgänger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ohne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Regeln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keine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Relevanz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haben</a:t>
            </a:r>
            <a:endParaRPr lang="en-US">
              <a:cs typeface="Arial"/>
            </a:endParaRP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Herausfiltern</a:t>
            </a:r>
            <a:r>
              <a:rPr lang="en-US">
                <a:cs typeface="Arial"/>
              </a:rPr>
              <a:t> von Hindernissen, die </a:t>
            </a:r>
            <a:r>
              <a:rPr lang="en-US" err="1">
                <a:cs typeface="Arial"/>
              </a:rPr>
              <a:t>zu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weit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entfernt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sind</a:t>
            </a:r>
            <a:endParaRPr lang="en-US">
              <a:cs typeface="Arial"/>
            </a:endParaRPr>
          </a:p>
        </p:txBody>
      </p:sp>
      <p:pic>
        <p:nvPicPr>
          <p:cNvPr id="17" name="Picture 17">
            <a:extLst>
              <a:ext uri="{FF2B5EF4-FFF2-40B4-BE49-F238E27FC236}">
                <a16:creationId xmlns:a16="http://schemas.microsoft.com/office/drawing/2014/main" id="{4FE33E16-2BDC-7439-6EAD-F8AFADF85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9887" y="3605853"/>
            <a:ext cx="4095135" cy="2291640"/>
          </a:xfrm>
          <a:prstGeom prst="rect">
            <a:avLst/>
          </a:prstGeom>
        </p:spPr>
      </p:pic>
      <p:sp>
        <p:nvSpPr>
          <p:cNvPr id="13" name="Subtitle 12">
            <a:extLst>
              <a:ext uri="{FF2B5EF4-FFF2-40B4-BE49-F238E27FC236}">
                <a16:creationId xmlns:a16="http://schemas.microsoft.com/office/drawing/2014/main" id="{6243680A-6E5A-B618-94B2-BF59B9D6873B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Hindernisse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5634733" y="4751380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-5078655" y="3363450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4805604" y="3693651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13951916" y="119224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3765949" y="2534818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4148766" y="1401799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-1867368" y="3363451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2080841" y="4956217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Controller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1670518" y="3617451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5630130" y="3620671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5132560" y="4975486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833330" y="3843828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-3598197" y="925958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-4377433" y="2265807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401347" y="1135508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2450197" y="5014494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10701856" y="6563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99ADE26B-FC43-5B79-7FD5-4BF40EAB20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74906" y="366808"/>
            <a:ext cx="762000" cy="749300"/>
          </a:xfrm>
          <a:prstGeom prst="rect">
            <a:avLst/>
          </a:prstGeom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12223887" y="3675296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2431963" y="3894865"/>
            <a:ext cx="889553" cy="893694"/>
          </a:xfrm>
          <a:prstGeom prst="rect">
            <a:avLst/>
          </a:prstGeom>
        </p:spPr>
      </p:pic>
      <p:pic>
        <p:nvPicPr>
          <p:cNvPr id="14" name="Picture 16">
            <a:extLst>
              <a:ext uri="{FF2B5EF4-FFF2-40B4-BE49-F238E27FC236}">
                <a16:creationId xmlns:a16="http://schemas.microsoft.com/office/drawing/2014/main" id="{A5A63E91-C9F0-FC6F-5819-27A470F97FF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49528" y="3460631"/>
            <a:ext cx="3260272" cy="2446057"/>
          </a:xfrm>
          <a:prstGeom prst="rect">
            <a:avLst/>
          </a:prstGeom>
        </p:spPr>
      </p:pic>
      <p:sp>
        <p:nvSpPr>
          <p:cNvPr id="43" name="Datumsplatzhalter 42">
            <a:extLst>
              <a:ext uri="{FF2B5EF4-FFF2-40B4-BE49-F238E27FC236}">
                <a16:creationId xmlns:a16="http://schemas.microsoft.com/office/drawing/2014/main" id="{5B0694B5-E50C-4646-B673-7ACB906F954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0440C8F-ADC1-469E-A54B-2041640B36B4}" type="datetime1">
              <a:rPr lang="de-DE" smtClean="0"/>
              <a:t>31.03.2022</a:t>
            </a:fld>
            <a:endParaRPr lang="de-DE"/>
          </a:p>
        </p:txBody>
      </p:sp>
      <p:sp>
        <p:nvSpPr>
          <p:cNvPr id="44" name="Fußzeilenplatzhalter 43">
            <a:extLst>
              <a:ext uri="{FF2B5EF4-FFF2-40B4-BE49-F238E27FC236}">
                <a16:creationId xmlns:a16="http://schemas.microsoft.com/office/drawing/2014/main" id="{EB7DF017-EE73-4B0A-800E-2E3682F717C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C831EDE3-3BA9-4B7B-A239-1FC29DF14FB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39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4A317D8-93AF-5651-D1E6-852A744993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8414286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7ED0-087C-9AA6-1243-834F7F1B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Architektur</a:t>
            </a:r>
            <a:r>
              <a:rPr lang="en-US">
                <a:latin typeface="Arial"/>
                <a:cs typeface="Arial"/>
              </a:rPr>
              <a:t> 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B6845-C304-938D-1192-241669F3BE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867729"/>
            <a:ext cx="10753200" cy="4644000"/>
          </a:xfrm>
        </p:spPr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Competition Manager:        </a:t>
            </a:r>
            <a:r>
              <a:rPr lang="en-US" err="1">
                <a:cs typeface="Arial"/>
              </a:rPr>
              <a:t>Einlesen</a:t>
            </a:r>
            <a:r>
              <a:rPr lang="en-US">
                <a:cs typeface="Arial"/>
              </a:rPr>
              <a:t> der </a:t>
            </a:r>
            <a:r>
              <a:rPr lang="en-US" err="1">
                <a:cs typeface="Arial"/>
              </a:rPr>
              <a:t>Zielkoordinaten</a:t>
            </a:r>
            <a:endParaRPr lang="de-DE"/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Starter:                                </a:t>
            </a:r>
            <a:r>
              <a:rPr lang="en-US" err="1">
                <a:cs typeface="Arial"/>
              </a:rPr>
              <a:t>Komfortables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Starten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aller</a:t>
            </a:r>
            <a:r>
              <a:rPr lang="en-US">
                <a:cs typeface="Arial"/>
              </a:rPr>
              <a:t> Module</a:t>
            </a:r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Actor:                                  </a:t>
            </a:r>
            <a:r>
              <a:rPr lang="en-US" err="1">
                <a:cs typeface="Arial"/>
              </a:rPr>
              <a:t>Fahren</a:t>
            </a:r>
            <a:endParaRPr lang="en-US">
              <a:cs typeface="Arial"/>
            </a:endParaRPr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Map Manipulation:              </a:t>
            </a:r>
            <a:r>
              <a:rPr lang="en-US" err="1">
                <a:cs typeface="Arial"/>
              </a:rPr>
              <a:t>Aufbereitung</a:t>
            </a:r>
            <a:r>
              <a:rPr lang="en-US">
                <a:cs typeface="Arial"/>
              </a:rPr>
              <a:t> und </a:t>
            </a:r>
            <a:r>
              <a:rPr lang="en-US" err="1">
                <a:cs typeface="Arial"/>
              </a:rPr>
              <a:t>Bereitstellung</a:t>
            </a:r>
            <a:r>
              <a:rPr lang="en-US">
                <a:cs typeface="Arial"/>
              </a:rPr>
              <a:t> der </a:t>
            </a:r>
            <a:r>
              <a:rPr lang="en-US" err="1">
                <a:cs typeface="Arial"/>
              </a:rPr>
              <a:t>Kartendaten</a:t>
            </a:r>
            <a:endParaRPr lang="en-US">
              <a:cs typeface="Arial"/>
            </a:endParaRPr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Perception:                         </a:t>
            </a:r>
            <a:r>
              <a:rPr lang="en-US" err="1">
                <a:cs typeface="Arial"/>
              </a:rPr>
              <a:t>Wahrnehmung</a:t>
            </a:r>
            <a:r>
              <a:rPr lang="en-US">
                <a:cs typeface="Arial"/>
              </a:rPr>
              <a:t> der </a:t>
            </a:r>
            <a:r>
              <a:rPr lang="en-US" err="1">
                <a:cs typeface="Arial"/>
              </a:rPr>
              <a:t>Umgebung</a:t>
            </a:r>
            <a:r>
              <a:rPr lang="en-US">
                <a:cs typeface="Arial"/>
              </a:rPr>
              <a:t> um das Auto</a:t>
            </a:r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Planning:                            </a:t>
            </a:r>
            <a:r>
              <a:rPr lang="en-US" err="1">
                <a:cs typeface="Arial"/>
              </a:rPr>
              <a:t>Planen</a:t>
            </a:r>
            <a:r>
              <a:rPr lang="en-US">
                <a:cs typeface="Arial"/>
              </a:rPr>
              <a:t> des </a:t>
            </a:r>
            <a:r>
              <a:rPr lang="en-US" err="1">
                <a:cs typeface="Arial"/>
              </a:rPr>
              <a:t>Pfad</a:t>
            </a:r>
            <a:r>
              <a:rPr lang="en-US">
                <a:cs typeface="Arial"/>
              </a:rPr>
              <a:t> von Start </a:t>
            </a:r>
            <a:r>
              <a:rPr lang="en-US" err="1">
                <a:cs typeface="Arial"/>
              </a:rPr>
              <a:t>zu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Ziel</a:t>
            </a:r>
            <a:endParaRPr lang="en-US">
              <a:cs typeface="Arial"/>
            </a:endParaRPr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Validation:                          </a:t>
            </a:r>
            <a:r>
              <a:rPr lang="en-US" err="1">
                <a:cs typeface="Arial"/>
              </a:rPr>
              <a:t>zur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Validierung</a:t>
            </a:r>
            <a:r>
              <a:rPr lang="en-US">
                <a:cs typeface="Arial"/>
              </a:rPr>
              <a:t> von Tests </a:t>
            </a:r>
            <a:r>
              <a:rPr lang="en-US" err="1">
                <a:cs typeface="Arial"/>
              </a:rPr>
              <a:t>zur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Entwicklungszeit</a:t>
            </a: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B417E4-B73F-ACC9-6D15-BDE4208182A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Module</a:t>
            </a:r>
            <a:endParaRPr lang="en-US" err="1"/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D018DF89-1BD0-4F44-BD10-DB0C3249CDC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F3546AC-493D-4AEF-BA7C-24EC11566F61}" type="datetime1">
              <a:rPr lang="de-DE" smtClean="0"/>
              <a:t>31.03.2022</a:t>
            </a:fld>
            <a:endParaRPr lang="de-DE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FB38AE7B-2F2B-4E8D-8B08-9BF198ED862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864E8744-22E2-44EB-92A1-0925068EDB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427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5FDEF-D98F-44C2-B90A-99B7046D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42636" y="5324929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513442" y="3936999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493" y="4267200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8728529" y="149950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8542562" y="2842076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379" y="1709057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3724729" y="3937000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3593191" y="5324927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Controller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1579" y="4191000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0406743" y="392792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9909173" y="5282744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9943" y="4151086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1993900" y="149950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1214664" y="283935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90750" y="1709057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6194423" y="5321752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Unstuck-Routine</a:t>
            </a:r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5412921" y="1499508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5234212" y="2842078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Hindernisse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7000500" y="3982554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08576" y="4202123"/>
            <a:ext cx="889553" cy="893694"/>
          </a:xfrm>
          <a:prstGeom prst="rect">
            <a:avLst/>
          </a:prstGeom>
        </p:spPr>
      </p:pic>
      <p:pic>
        <p:nvPicPr>
          <p:cNvPr id="17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F50B405B-6CC0-ED53-FA8F-26EBAA62F3E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85968" y="1794327"/>
            <a:ext cx="756560" cy="756560"/>
          </a:xfrm>
          <a:prstGeom prst="rect">
            <a:avLst/>
          </a:prstGeom>
        </p:spPr>
      </p:pic>
      <p:sp>
        <p:nvSpPr>
          <p:cNvPr id="40" name="Datumsplatzhalter 39">
            <a:extLst>
              <a:ext uri="{FF2B5EF4-FFF2-40B4-BE49-F238E27FC236}">
                <a16:creationId xmlns:a16="http://schemas.microsoft.com/office/drawing/2014/main" id="{229B2AD6-0DFB-4111-BA37-E3EA2C41990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9F874F0-B5F9-4F43-8391-432D287D072B}" type="datetime1">
              <a:rPr lang="de-DE" smtClean="0"/>
              <a:t>31.03.2022</a:t>
            </a:fld>
            <a:endParaRPr lang="de-DE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E4FF6FA7-652F-4879-8E40-058F19FF98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E6ADBC2C-7E3D-4ACC-A225-12DCECDE3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40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00042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>
            <a:extLst>
              <a:ext uri="{FF2B5EF4-FFF2-40B4-BE49-F238E27FC236}">
                <a16:creationId xmlns:a16="http://schemas.microsoft.com/office/drawing/2014/main" id="{E985B311-E1CE-5251-93F5-BB49019712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946145" y="2645251"/>
            <a:ext cx="3046870" cy="3419636"/>
          </a:xfrm>
        </p:spPr>
      </p:pic>
      <p:sp>
        <p:nvSpPr>
          <p:cNvPr id="12" name="Subtitle 11">
            <a:extLst>
              <a:ext uri="{FF2B5EF4-FFF2-40B4-BE49-F238E27FC236}">
                <a16:creationId xmlns:a16="http://schemas.microsoft.com/office/drawing/2014/main" id="{38877582-FA14-EC55-24A0-73E402A1A84A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Unstuck-Routine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7400442" y="5136477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-6844364" y="374854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571313" y="4078748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13128870" y="1457638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2942903" y="2800207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325720" y="1667188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-3633077" y="3748548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3764615" y="5136475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Controller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-3436227" y="4002548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4807084" y="3886060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4309514" y="5240875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10284" y="4109217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-5363906" y="1311055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-6143142" y="2650904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5167056" y="1520605"/>
            <a:ext cx="914400" cy="91440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-1944885" y="1311056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-2123594" y="265362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Hindernisse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10693269" y="72071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1" name="Picture 11">
            <a:extLst>
              <a:ext uri="{FF2B5EF4-FFF2-40B4-BE49-F238E27FC236}">
                <a16:creationId xmlns:a16="http://schemas.microsoft.com/office/drawing/2014/main" id="{F7FA162C-AB63-54D7-286B-C4A5068898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901345" y="291639"/>
            <a:ext cx="889553" cy="893694"/>
          </a:xfrm>
          <a:prstGeom prst="rect">
            <a:avLst/>
          </a:prstGeom>
        </p:spPr>
      </p:pic>
      <p:pic>
        <p:nvPicPr>
          <p:cNvPr id="17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F50B405B-6CC0-ED53-FA8F-26EBAA62F3E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-1671838" y="1605875"/>
            <a:ext cx="756560" cy="756560"/>
          </a:xfrm>
          <a:prstGeom prst="rect">
            <a:avLst/>
          </a:prstGeom>
        </p:spPr>
      </p:pic>
      <p:pic>
        <p:nvPicPr>
          <p:cNvPr id="14" name="Picture 17" descr="A picture containing text, outdoor, grass, way&#10;&#10;Description automatically generated">
            <a:extLst>
              <a:ext uri="{FF2B5EF4-FFF2-40B4-BE49-F238E27FC236}">
                <a16:creationId xmlns:a16="http://schemas.microsoft.com/office/drawing/2014/main" id="{559F1B50-E91D-0279-2167-5CDFB20913F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394328" y="3315422"/>
            <a:ext cx="4020942" cy="3076139"/>
          </a:xfrm>
          <a:prstGeom prst="rect">
            <a:avLst/>
          </a:prstGeom>
        </p:spPr>
      </p:pic>
      <p:sp>
        <p:nvSpPr>
          <p:cNvPr id="18" name="Content Placeholder 7">
            <a:extLst>
              <a:ext uri="{FF2B5EF4-FFF2-40B4-BE49-F238E27FC236}">
                <a16:creationId xmlns:a16="http://schemas.microsoft.com/office/drawing/2014/main" id="{DD770E98-D92A-6D75-40A1-A243A8DA5E05}"/>
              </a:ext>
            </a:extLst>
          </p:cNvPr>
          <p:cNvSpPr txBox="1">
            <a:spLocks/>
          </p:cNvSpPr>
          <p:nvPr/>
        </p:nvSpPr>
        <p:spPr>
          <a:xfrm>
            <a:off x="719999" y="1669904"/>
            <a:ext cx="10591691" cy="4648096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Wenn </a:t>
            </a:r>
            <a:r>
              <a:rPr lang="en-US" err="1">
                <a:cs typeface="Arial"/>
              </a:rPr>
              <a:t>Fahrzeug</a:t>
            </a:r>
            <a:r>
              <a:rPr lang="en-US">
                <a:cs typeface="Arial"/>
              </a:rPr>
              <a:t> 2 </a:t>
            </a:r>
            <a:r>
              <a:rPr lang="en-US" err="1">
                <a:cs typeface="Arial"/>
              </a:rPr>
              <a:t>Sekunden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steht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obwohl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Zielgeschwindigkeit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größer</a:t>
            </a:r>
            <a:r>
              <a:rPr lang="en-US">
                <a:cs typeface="Arial"/>
              </a:rPr>
              <a:t> 0</a:t>
            </a:r>
            <a:endParaRPr lang="de-DE"/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2 </a:t>
            </a:r>
            <a:r>
              <a:rPr lang="en-US" err="1">
                <a:cs typeface="Arial"/>
              </a:rPr>
              <a:t>Sekunden</a:t>
            </a:r>
            <a:r>
              <a:rPr lang="en-US">
                <a:cs typeface="Arial"/>
              </a:rPr>
              <a:t>, um </a:t>
            </a:r>
            <a:r>
              <a:rPr lang="en-US" err="1">
                <a:cs typeface="Arial"/>
              </a:rPr>
              <a:t>nicht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aus</a:t>
            </a:r>
            <a:r>
              <a:rPr lang="en-US">
                <a:cs typeface="Arial"/>
              </a:rPr>
              <a:t> </a:t>
            </a:r>
            <a:r>
              <a:rPr lang="en-US" err="1">
                <a:cs typeface="Arial"/>
              </a:rPr>
              <a:t>Versehen</a:t>
            </a:r>
            <a:r>
              <a:rPr lang="en-US">
                <a:cs typeface="Arial"/>
              </a:rPr>
              <a:t> die Routine </a:t>
            </a:r>
            <a:r>
              <a:rPr lang="en-US" err="1">
                <a:cs typeface="Arial"/>
              </a:rPr>
              <a:t>zu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starten</a:t>
            </a:r>
            <a:r>
              <a:rPr lang="en-US">
                <a:cs typeface="Arial"/>
              </a:rPr>
              <a:t> (</a:t>
            </a:r>
            <a:r>
              <a:rPr lang="en-US" err="1">
                <a:cs typeface="Arial"/>
              </a:rPr>
              <a:t>Beschleunigungszeit</a:t>
            </a:r>
            <a:r>
              <a:rPr lang="en-US">
                <a:cs typeface="Arial"/>
              </a:rPr>
              <a:t> etc.)</a:t>
            </a: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Routine:</a:t>
            </a:r>
          </a:p>
          <a:p>
            <a:pPr marL="897255" lvl="3" indent="-179705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Überschreiben</a:t>
            </a:r>
            <a:r>
              <a:rPr lang="en-US" sz="1600">
                <a:cs typeface="Arial"/>
              </a:rPr>
              <a:t> der </a:t>
            </a:r>
            <a:r>
              <a:rPr lang="en-US" sz="1600" err="1">
                <a:cs typeface="Arial"/>
              </a:rPr>
              <a:t>Aktionen</a:t>
            </a:r>
            <a:endParaRPr lang="en-US" sz="1600">
              <a:cs typeface="Arial"/>
            </a:endParaRPr>
          </a:p>
          <a:p>
            <a:pPr marL="897255" lvl="3" indent="-179705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Rückwärtsfahren</a:t>
            </a:r>
            <a:endParaRPr lang="en-US" sz="1600">
              <a:cs typeface="Arial"/>
            </a:endParaRPr>
          </a:p>
          <a:p>
            <a:pPr marL="897255" lvl="3" indent="-179705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Fortfahren</a:t>
            </a:r>
            <a:endParaRPr lang="en-US" sz="1600">
              <a:cs typeface="Arial"/>
            </a:endParaRPr>
          </a:p>
        </p:txBody>
      </p:sp>
      <p:sp>
        <p:nvSpPr>
          <p:cNvPr id="43" name="Datumsplatzhalter 42">
            <a:extLst>
              <a:ext uri="{FF2B5EF4-FFF2-40B4-BE49-F238E27FC236}">
                <a16:creationId xmlns:a16="http://schemas.microsoft.com/office/drawing/2014/main" id="{C17FCC83-2838-45B5-BD58-8FDC8AC0A71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41D27F96-CE96-4A82-A8B6-A184E227645A}" type="datetime1">
              <a:rPr lang="de-DE" smtClean="0"/>
              <a:t>31.03.2022</a:t>
            </a:fld>
            <a:endParaRPr lang="de-DE"/>
          </a:p>
        </p:txBody>
      </p:sp>
      <p:sp>
        <p:nvSpPr>
          <p:cNvPr id="44" name="Fußzeilenplatzhalter 43">
            <a:extLst>
              <a:ext uri="{FF2B5EF4-FFF2-40B4-BE49-F238E27FC236}">
                <a16:creationId xmlns:a16="http://schemas.microsoft.com/office/drawing/2014/main" id="{EC8FE81C-F5BE-4D94-B462-3804A8880A5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5" name="Foliennummernplatzhalter 44">
            <a:extLst>
              <a:ext uri="{FF2B5EF4-FFF2-40B4-BE49-F238E27FC236}">
                <a16:creationId xmlns:a16="http://schemas.microsoft.com/office/drawing/2014/main" id="{948A2AA4-B919-4015-BE78-5216F689A84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41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11DBBD-FE20-CC43-5B98-C6DC28305E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30290693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5FDEF-D98F-44C2-B90A-99B7046D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42636" y="5324929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513442" y="3936999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493" y="4267200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8728529" y="149950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8542562" y="2842076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Deadlock</a:t>
            </a:r>
            <a:endParaRPr lang="en-US"/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379" y="1709057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3724729" y="3937000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3593191" y="5324927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Controller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1579" y="4191000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0406743" y="392792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9909173" y="5282744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9943" y="4151086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1993900" y="149950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1214664" y="283935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90750" y="1709057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6194423" y="5321752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Unstuck-Routine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5412921" y="1499508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5234212" y="2842078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Hindernisse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7000500" y="3982554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7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F50B405B-6CC0-ED53-FA8F-26EBAA62F3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5968" y="1794327"/>
            <a:ext cx="756560" cy="756560"/>
          </a:xfrm>
          <a:prstGeom prst="rect">
            <a:avLst/>
          </a:prstGeom>
        </p:spPr>
      </p:pic>
      <p:pic>
        <p:nvPicPr>
          <p:cNvPr id="8" name="Picture 9" descr="Icon&#10;&#10;Description automatically generated">
            <a:extLst>
              <a:ext uri="{FF2B5EF4-FFF2-40B4-BE49-F238E27FC236}">
                <a16:creationId xmlns:a16="http://schemas.microsoft.com/office/drawing/2014/main" id="{2D6C1C29-7BA7-E0A6-6709-3252C84E8D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7661" y="4215493"/>
            <a:ext cx="857250" cy="876300"/>
          </a:xfrm>
          <a:prstGeom prst="rect">
            <a:avLst/>
          </a:prstGeom>
        </p:spPr>
      </p:pic>
      <p:sp>
        <p:nvSpPr>
          <p:cNvPr id="40" name="Datumsplatzhalter 39">
            <a:extLst>
              <a:ext uri="{FF2B5EF4-FFF2-40B4-BE49-F238E27FC236}">
                <a16:creationId xmlns:a16="http://schemas.microsoft.com/office/drawing/2014/main" id="{2AEF384B-990D-4B5C-BF1C-11C0F666A88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DA62C1E5-D849-4500-8BCC-CC731874ADE0}" type="datetime1">
              <a:rPr lang="de-DE" smtClean="0"/>
              <a:t>31.03.2022</a:t>
            </a:fld>
            <a:endParaRPr lang="de-DE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42D5DB9A-0CFD-4DB8-BD3D-A7218F4DF0E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2875A345-50EE-4C18-AC97-BE16434C3F5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32425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ubtitle 12">
            <a:extLst>
              <a:ext uri="{FF2B5EF4-FFF2-40B4-BE49-F238E27FC236}">
                <a16:creationId xmlns:a16="http://schemas.microsoft.com/office/drawing/2014/main" id="{F0D3D03C-1775-561A-A2B8-D46011F25EC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Deadlock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3584680" y="5400292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-8638932" y="349319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365881" y="3823398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10749302" y="80756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6152" y="290306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-5427645" y="3493198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5559183" y="4881125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Controller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230795" y="3747198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3446578" y="391136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2949008" y="5266182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9777" y="4134524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-7158474" y="1055705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-7937710" y="2395554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6961624" y="1265255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2957951" y="4877950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Unstuck-Routine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-3739453" y="1055706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-3918162" y="239827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Hindernisse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-2151874" y="3538752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7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F50B405B-6CC0-ED53-FA8F-26EBAA62F3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466406" y="1350525"/>
            <a:ext cx="756560" cy="756560"/>
          </a:xfrm>
          <a:prstGeom prst="rect">
            <a:avLst/>
          </a:prstGeom>
        </p:spPr>
      </p:pic>
      <p:pic>
        <p:nvPicPr>
          <p:cNvPr id="8" name="Picture 9" descr="Icon&#10;&#10;Description automatically generated">
            <a:extLst>
              <a:ext uri="{FF2B5EF4-FFF2-40B4-BE49-F238E27FC236}">
                <a16:creationId xmlns:a16="http://schemas.microsoft.com/office/drawing/2014/main" id="{2D6C1C29-7BA7-E0A6-6709-3252C84E8D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924713" y="3771691"/>
            <a:ext cx="857250" cy="876300"/>
          </a:xfrm>
          <a:prstGeom prst="rect">
            <a:avLst/>
          </a:prstGeom>
        </p:spPr>
      </p:pic>
      <p:pic>
        <p:nvPicPr>
          <p:cNvPr id="2" name="Picture 9">
            <a:extLst>
              <a:ext uri="{FF2B5EF4-FFF2-40B4-BE49-F238E27FC236}">
                <a16:creationId xmlns:a16="http://schemas.microsoft.com/office/drawing/2014/main" id="{86658BE5-08C4-40BF-D9DE-50FB3EFB9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81653" y="1422666"/>
            <a:ext cx="6632205" cy="4973945"/>
          </a:xfrm>
          <a:prstGeom prst="rect">
            <a:avLst/>
          </a:prstGeom>
        </p:spPr>
      </p:pic>
      <p:sp>
        <p:nvSpPr>
          <p:cNvPr id="41" name="Datumsplatzhalter 40">
            <a:extLst>
              <a:ext uri="{FF2B5EF4-FFF2-40B4-BE49-F238E27FC236}">
                <a16:creationId xmlns:a16="http://schemas.microsoft.com/office/drawing/2014/main" id="{5369C696-60E8-47FA-9C84-8E9B89892EF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793DA0B6-C3E1-4087-89BE-C55B27378A4D}" type="datetime1">
              <a:rPr lang="de-DE" smtClean="0"/>
              <a:t>31.03.2022</a:t>
            </a:fld>
            <a:endParaRPr lang="de-DE"/>
          </a:p>
        </p:txBody>
      </p:sp>
      <p:sp>
        <p:nvSpPr>
          <p:cNvPr id="42" name="Fußzeilenplatzhalter 41">
            <a:extLst>
              <a:ext uri="{FF2B5EF4-FFF2-40B4-BE49-F238E27FC236}">
                <a16:creationId xmlns:a16="http://schemas.microsoft.com/office/drawing/2014/main" id="{5AEF5DEC-F35D-4B35-B481-212E9EBD169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68D60464-DBEE-4C3C-BB05-5E541D60DB7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43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6FD9B6D3-90C9-51AE-4ABE-E2FC241C2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45331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46AD74CA-A455-5B35-A250-C1064D0528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Analog </a:t>
            </a:r>
            <a:r>
              <a:rPr lang="en-US" err="1">
                <a:cs typeface="Arial"/>
              </a:rPr>
              <a:t>zur</a:t>
            </a:r>
            <a:r>
              <a:rPr lang="en-US">
                <a:cs typeface="Arial"/>
              </a:rPr>
              <a:t> Unstuck-Routine </a:t>
            </a:r>
            <a:r>
              <a:rPr lang="en-US" err="1">
                <a:cs typeface="Arial"/>
              </a:rPr>
              <a:t>wird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ein</a:t>
            </a:r>
            <a:r>
              <a:rPr lang="en-US">
                <a:cs typeface="Arial"/>
              </a:rPr>
              <a:t> Deadlock </a:t>
            </a:r>
            <a:r>
              <a:rPr lang="en-US" err="1">
                <a:cs typeface="Arial"/>
              </a:rPr>
              <a:t>nach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längerem</a:t>
            </a:r>
            <a:r>
              <a:rPr lang="en-US">
                <a:cs typeface="Arial"/>
              </a:rPr>
              <a:t> Stillstand </a:t>
            </a:r>
            <a:r>
              <a:rPr lang="en-US" err="1">
                <a:cs typeface="Arial"/>
              </a:rPr>
              <a:t>erkannt</a:t>
            </a:r>
            <a:r>
              <a:rPr lang="en-US">
                <a:cs typeface="Arial"/>
              </a:rPr>
              <a:t>. In dem Fall </a:t>
            </a:r>
            <a:r>
              <a:rPr lang="en-US" err="1">
                <a:cs typeface="Arial"/>
              </a:rPr>
              <a:t>sind</a:t>
            </a:r>
            <a:r>
              <a:rPr lang="en-US">
                <a:cs typeface="Arial"/>
              </a:rPr>
              <a:t> es 80 </a:t>
            </a:r>
            <a:r>
              <a:rPr lang="en-US" err="1">
                <a:cs typeface="Arial"/>
              </a:rPr>
              <a:t>Sekunden</a:t>
            </a:r>
            <a:r>
              <a:rPr lang="en-US">
                <a:cs typeface="Arial"/>
              </a:rPr>
              <a:t>.</a:t>
            </a:r>
            <a:endParaRPr lang="de-DE"/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3-Stufen-Plan:</a:t>
            </a:r>
          </a:p>
          <a:p>
            <a:pPr marL="611505" lvl="3" indent="-179705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1600">
                <a:cs typeface="Arial"/>
              </a:rPr>
              <a:t>Fahre </a:t>
            </a:r>
            <a:r>
              <a:rPr lang="en-US" sz="1600" err="1">
                <a:cs typeface="Arial"/>
              </a:rPr>
              <a:t>ein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paar</a:t>
            </a:r>
            <a:r>
              <a:rPr lang="en-US" sz="1600">
                <a:cs typeface="Arial"/>
              </a:rPr>
              <a:t> Meter </a:t>
            </a:r>
            <a:r>
              <a:rPr lang="en-US" sz="1600" err="1">
                <a:cs typeface="Arial"/>
              </a:rPr>
              <a:t>rückwärts</a:t>
            </a:r>
            <a:endParaRPr lang="en-US" sz="1600">
              <a:cs typeface="Arial"/>
            </a:endParaRPr>
          </a:p>
          <a:p>
            <a:pPr marL="611505" lvl="3" indent="-179705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1600">
                <a:cs typeface="Arial"/>
              </a:rPr>
              <a:t>Warte </a:t>
            </a:r>
            <a:r>
              <a:rPr lang="en-US" sz="1600" err="1">
                <a:cs typeface="Arial"/>
              </a:rPr>
              <a:t>kurz</a:t>
            </a:r>
            <a:r>
              <a:rPr lang="en-US" sz="1600">
                <a:cs typeface="Arial"/>
              </a:rPr>
              <a:t>, um den </a:t>
            </a:r>
            <a:r>
              <a:rPr lang="en-US" sz="1600" err="1">
                <a:cs typeface="Arial"/>
              </a:rPr>
              <a:t>anderen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Verkehrsteilnehmern</a:t>
            </a:r>
            <a:r>
              <a:rPr lang="en-US" sz="1600">
                <a:cs typeface="Arial"/>
              </a:rPr>
              <a:t> Zeit </a:t>
            </a:r>
            <a:r>
              <a:rPr lang="en-US" sz="1600" err="1">
                <a:cs typeface="Arial"/>
              </a:rPr>
              <a:t>zu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geben</a:t>
            </a:r>
            <a:endParaRPr lang="en-US" sz="1600">
              <a:cs typeface="Arial"/>
            </a:endParaRPr>
          </a:p>
          <a:p>
            <a:pPr marL="611505" lvl="3" indent="-179705">
              <a:buFont typeface="Arial" panose="05000000000000000000" pitchFamily="2" charset="2"/>
              <a:buChar char="•"/>
            </a:pPr>
            <a:r>
              <a:rPr lang="en-US" sz="1600">
                <a:cs typeface="Arial"/>
              </a:rPr>
              <a:t>Fahre </a:t>
            </a:r>
            <a:r>
              <a:rPr lang="en-US" sz="1600" err="1">
                <a:cs typeface="Arial"/>
              </a:rPr>
              <a:t>ein</a:t>
            </a:r>
            <a:r>
              <a:rPr lang="en-US" sz="1600">
                <a:cs typeface="Arial"/>
              </a:rPr>
              <a:t> Stück </a:t>
            </a:r>
            <a:r>
              <a:rPr lang="en-US" sz="1600" err="1">
                <a:cs typeface="Arial"/>
              </a:rPr>
              <a:t>vorwärts</a:t>
            </a:r>
            <a:r>
              <a:rPr lang="en-US" sz="1600">
                <a:cs typeface="Arial"/>
              </a:rPr>
              <a:t>, um </a:t>
            </a:r>
            <a:r>
              <a:rPr lang="en-US" sz="1600" err="1">
                <a:cs typeface="Arial"/>
              </a:rPr>
              <a:t>eine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neue</a:t>
            </a:r>
            <a:r>
              <a:rPr lang="en-US" sz="1600">
                <a:cs typeface="Arial"/>
              </a:rPr>
              <a:t> </a:t>
            </a:r>
            <a:r>
              <a:rPr lang="en-US" sz="1600" err="1">
                <a:cs typeface="Arial"/>
              </a:rPr>
              <a:t>Ausgangsposition</a:t>
            </a:r>
            <a:r>
              <a:rPr lang="en-US" sz="1600">
                <a:cs typeface="Arial"/>
              </a:rPr>
              <a:t> für das</a:t>
            </a:r>
            <a:endParaRPr lang="en-US" sz="1600"/>
          </a:p>
          <a:p>
            <a:pPr marL="431800" lvl="3" indent="0">
              <a:buNone/>
            </a:pPr>
            <a:r>
              <a:rPr lang="en-US" sz="1600">
                <a:cs typeface="Arial"/>
              </a:rPr>
              <a:t>   </a:t>
            </a:r>
            <a:r>
              <a:rPr lang="en-US" sz="1600" err="1">
                <a:cs typeface="Arial"/>
              </a:rPr>
              <a:t>Weiterfahren</a:t>
            </a:r>
            <a:r>
              <a:rPr lang="en-US" sz="1600">
                <a:cs typeface="Arial"/>
              </a:rPr>
              <a:t> </a:t>
            </a:r>
            <a:r>
              <a:rPr lang="en-US" sz="1600" err="1">
                <a:cs typeface="Arial"/>
              </a:rPr>
              <a:t>zu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erreichen</a:t>
            </a:r>
            <a:endParaRPr lang="en-US" sz="1600"/>
          </a:p>
          <a:p>
            <a:pPr marL="431800" lvl="2" indent="-215900">
              <a:buFont typeface="Arial" panose="05000000000000000000" pitchFamily="2" charset="2"/>
              <a:buChar char="•"/>
            </a:pPr>
            <a:endParaRPr lang="en-US" sz="260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F0D3D03C-1775-561A-A2B8-D46011F25EC1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Deadlock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3584680" y="5400292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-8638932" y="349319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8365881" y="3823398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10749302" y="80756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946152" y="290306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-5427645" y="3493198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5559183" y="4881125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Controller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5230795" y="3747198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3446578" y="3911367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12949008" y="5266182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649777" y="4134524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-7158474" y="1055705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-7937710" y="2395554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6961624" y="1265255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2957951" y="4877950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Unstuck-Routine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-3739453" y="1055706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-3918162" y="239827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Hindernisse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-2151874" y="3538752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7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F50B405B-6CC0-ED53-FA8F-26EBAA62F3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3466406" y="1350525"/>
            <a:ext cx="756560" cy="756560"/>
          </a:xfrm>
          <a:prstGeom prst="rect">
            <a:avLst/>
          </a:prstGeom>
        </p:spPr>
      </p:pic>
      <p:pic>
        <p:nvPicPr>
          <p:cNvPr id="8" name="Picture 9" descr="Icon&#10;&#10;Description automatically generated">
            <a:extLst>
              <a:ext uri="{FF2B5EF4-FFF2-40B4-BE49-F238E27FC236}">
                <a16:creationId xmlns:a16="http://schemas.microsoft.com/office/drawing/2014/main" id="{2D6C1C29-7BA7-E0A6-6709-3252C84E8D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1924713" y="3771691"/>
            <a:ext cx="857250" cy="876300"/>
          </a:xfrm>
          <a:prstGeom prst="rect">
            <a:avLst/>
          </a:prstGeom>
        </p:spPr>
      </p:pic>
      <p:pic>
        <p:nvPicPr>
          <p:cNvPr id="2" name="Picture 9">
            <a:extLst>
              <a:ext uri="{FF2B5EF4-FFF2-40B4-BE49-F238E27FC236}">
                <a16:creationId xmlns:a16="http://schemas.microsoft.com/office/drawing/2014/main" id="{86658BE5-08C4-40BF-D9DE-50FB3EFB954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39788" y="2569510"/>
            <a:ext cx="4142636" cy="3125526"/>
          </a:xfrm>
          <a:prstGeom prst="rect">
            <a:avLst/>
          </a:prstGeom>
        </p:spPr>
      </p:pic>
      <p:sp>
        <p:nvSpPr>
          <p:cNvPr id="42" name="Datumsplatzhalter 41">
            <a:extLst>
              <a:ext uri="{FF2B5EF4-FFF2-40B4-BE49-F238E27FC236}">
                <a16:creationId xmlns:a16="http://schemas.microsoft.com/office/drawing/2014/main" id="{DF246E44-A10B-45D7-BE71-018B4FE77A35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54B453EA-BFCA-4D70-9E1D-063350CE62A6}" type="datetime1">
              <a:rPr lang="de-DE" smtClean="0"/>
              <a:t>31.03.2022</a:t>
            </a:fld>
            <a:endParaRPr lang="de-DE"/>
          </a:p>
        </p:txBody>
      </p:sp>
      <p:sp>
        <p:nvSpPr>
          <p:cNvPr id="43" name="Fußzeilenplatzhalter 42">
            <a:extLst>
              <a:ext uri="{FF2B5EF4-FFF2-40B4-BE49-F238E27FC236}">
                <a16:creationId xmlns:a16="http://schemas.microsoft.com/office/drawing/2014/main" id="{18B75916-D0F7-457B-A9EF-66C2E5417577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4" name="Foliennummernplatzhalter 43">
            <a:extLst>
              <a:ext uri="{FF2B5EF4-FFF2-40B4-BE49-F238E27FC236}">
                <a16:creationId xmlns:a16="http://schemas.microsoft.com/office/drawing/2014/main" id="{A1B78F68-10B5-438A-9495-53B59E7D8EE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44</a:t>
            </a:fld>
            <a:endParaRPr lang="de-DE"/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D2C3B82-9D61-182F-FA1B-F92D55BEA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4214518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25FDEF-D98F-44C2-B90A-99B7046D7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42636" y="5324929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513442" y="3936999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493" y="4267200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8728529" y="149950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8542562" y="2842076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Deadlock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925379" y="1709057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3724729" y="3937000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3593191" y="5324927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Controller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21579" y="4191000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0406743" y="3927929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9909173" y="5282744"/>
            <a:ext cx="2305050" cy="954107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rgbClr val="489324"/>
                </a:solidFill>
              </a:rPr>
              <a:t>Emergency Mode</a:t>
            </a:r>
            <a:endParaRPr lang="en-US"/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609943" y="4151086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1993900" y="149950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1214664" y="283935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190750" y="1709057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6194423" y="5321752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Unstuck-Routine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5412921" y="1499508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5234212" y="2842078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Hindernisse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7000500" y="3982554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7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F50B405B-6CC0-ED53-FA8F-26EBAA62F3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85968" y="1794327"/>
            <a:ext cx="756560" cy="756560"/>
          </a:xfrm>
          <a:prstGeom prst="rect">
            <a:avLst/>
          </a:prstGeom>
        </p:spPr>
      </p:pic>
      <p:pic>
        <p:nvPicPr>
          <p:cNvPr id="8" name="Picture 9" descr="Icon&#10;&#10;Description automatically generated">
            <a:extLst>
              <a:ext uri="{FF2B5EF4-FFF2-40B4-BE49-F238E27FC236}">
                <a16:creationId xmlns:a16="http://schemas.microsoft.com/office/drawing/2014/main" id="{2D6C1C29-7BA7-E0A6-6709-3252C84E8D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27661" y="4215493"/>
            <a:ext cx="857250" cy="876300"/>
          </a:xfrm>
          <a:prstGeom prst="rect">
            <a:avLst/>
          </a:prstGeom>
        </p:spPr>
      </p:pic>
      <p:sp>
        <p:nvSpPr>
          <p:cNvPr id="40" name="Datumsplatzhalter 39">
            <a:extLst>
              <a:ext uri="{FF2B5EF4-FFF2-40B4-BE49-F238E27FC236}">
                <a16:creationId xmlns:a16="http://schemas.microsoft.com/office/drawing/2014/main" id="{F2F32D47-ACEC-41C1-906E-0973AA6D567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B4E0DA1C-7B3F-44A2-AEE9-6BED27B54C33}" type="datetime1">
              <a:rPr lang="de-DE" smtClean="0"/>
              <a:t>31.03.2022</a:t>
            </a:fld>
            <a:endParaRPr lang="de-DE"/>
          </a:p>
        </p:txBody>
      </p:sp>
      <p:sp>
        <p:nvSpPr>
          <p:cNvPr id="41" name="Fußzeilenplatzhalter 40">
            <a:extLst>
              <a:ext uri="{FF2B5EF4-FFF2-40B4-BE49-F238E27FC236}">
                <a16:creationId xmlns:a16="http://schemas.microsoft.com/office/drawing/2014/main" id="{1ABAE16A-2F3E-449F-858D-C056EFD72C1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2" name="Foliennummernplatzhalter 41">
            <a:extLst>
              <a:ext uri="{FF2B5EF4-FFF2-40B4-BE49-F238E27FC236}">
                <a16:creationId xmlns:a16="http://schemas.microsoft.com/office/drawing/2014/main" id="{BF67B816-877E-4DA3-8095-32FAB00ABC5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45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76109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6DF6D9-8DD1-6F83-4D26-7591E45E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Es </a:t>
            </a:r>
            <a:r>
              <a:rPr lang="en-US" err="1">
                <a:cs typeface="Arial"/>
              </a:rPr>
              <a:t>gibt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eine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Notfallnachricht</a:t>
            </a:r>
            <a:r>
              <a:rPr lang="en-US">
                <a:cs typeface="Arial"/>
              </a:rPr>
              <a:t>, die an den Actor </a:t>
            </a:r>
            <a:r>
              <a:rPr lang="en-US" err="1">
                <a:cs typeface="Arial"/>
              </a:rPr>
              <a:t>gesendet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werden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kann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wenn</a:t>
            </a:r>
            <a:r>
              <a:rPr lang="en-US">
                <a:cs typeface="Arial"/>
              </a:rPr>
              <a:t> abrupt </a:t>
            </a:r>
            <a:r>
              <a:rPr lang="en-US" err="1">
                <a:cs typeface="Arial"/>
              </a:rPr>
              <a:t>gebremst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werden</a:t>
            </a:r>
            <a:r>
              <a:rPr lang="en-US">
                <a:cs typeface="Arial"/>
              </a:rPr>
              <a:t> muss.</a:t>
            </a:r>
            <a:endParaRPr lang="de-DE"/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Dies </a:t>
            </a:r>
            <a:r>
              <a:rPr lang="en-US" err="1">
                <a:cs typeface="Arial"/>
              </a:rPr>
              <a:t>überschreibt</a:t>
            </a:r>
            <a:r>
              <a:rPr lang="en-US">
                <a:cs typeface="Arial"/>
              </a:rPr>
              <a:t> alle </a:t>
            </a:r>
            <a:r>
              <a:rPr lang="en-US" err="1">
                <a:cs typeface="Arial"/>
              </a:rPr>
              <a:t>Regeln</a:t>
            </a:r>
            <a:r>
              <a:rPr lang="en-US">
                <a:cs typeface="Arial"/>
              </a:rPr>
              <a:t>, </a:t>
            </a:r>
            <a:r>
              <a:rPr lang="en-US" err="1">
                <a:cs typeface="Arial"/>
              </a:rPr>
              <a:t>außer</a:t>
            </a:r>
            <a:r>
              <a:rPr lang="en-US">
                <a:cs typeface="Arial"/>
              </a:rPr>
              <a:t> der Deadlock-Routine.</a:t>
            </a: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Vorgehen</a:t>
            </a:r>
            <a:r>
              <a:rPr lang="en-US">
                <a:cs typeface="Arial"/>
              </a:rPr>
              <a:t>:</a:t>
            </a:r>
            <a:endParaRPr lang="en-US"/>
          </a:p>
          <a:p>
            <a:pPr marL="611505" lvl="3" indent="-179705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Maximaler</a:t>
            </a:r>
            <a:r>
              <a:rPr lang="en-US" sz="1600">
                <a:cs typeface="Arial"/>
              </a:rPr>
              <a:t> </a:t>
            </a:r>
            <a:r>
              <a:rPr lang="en-US" sz="1600" err="1">
                <a:cs typeface="Arial"/>
              </a:rPr>
              <a:t>Lenkeinschlag</a:t>
            </a:r>
            <a:endParaRPr lang="en-US" sz="1600"/>
          </a:p>
          <a:p>
            <a:pPr marL="611505" lvl="3" indent="-179705">
              <a:lnSpc>
                <a:spcPct val="150000"/>
              </a:lnSpc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sz="1600" err="1">
                <a:ea typeface="+mn-lt"/>
                <a:cs typeface="+mn-lt"/>
              </a:rPr>
              <a:t>Rückwärtsgang</a:t>
            </a:r>
            <a:endParaRPr lang="en-US" sz="1600"/>
          </a:p>
          <a:p>
            <a:pPr marL="611505" lvl="3" indent="-179705">
              <a:lnSpc>
                <a:spcPct val="150000"/>
              </a:lnSpc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Vollgas</a:t>
            </a:r>
            <a:endParaRPr lang="en-US" sz="1600"/>
          </a:p>
          <a:p>
            <a:pPr marL="611505" lvl="3" indent="-179705">
              <a:lnSpc>
                <a:spcPct val="150000"/>
              </a:lnSpc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Handbremse</a:t>
            </a:r>
            <a:endParaRPr lang="en-US" sz="1600" err="1"/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endParaRPr lang="en-US" sz="2600"/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 sz="280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69B87700-0966-8527-7276-16581A82781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Emergency Mode</a:t>
            </a:r>
            <a:endParaRPr lang="de-DE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D9D3758-EDD9-C44E-9339-3C600E05B1CC}"/>
              </a:ext>
            </a:extLst>
          </p:cNvPr>
          <p:cNvSpPr txBox="1"/>
          <p:nvPr/>
        </p:nvSpPr>
        <p:spPr>
          <a:xfrm>
            <a:off x="-12461973" y="6335316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Worum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geht</a:t>
            </a:r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 es?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4347FA-5D82-0C69-2995-F190DA83BEBC}"/>
              </a:ext>
            </a:extLst>
          </p:cNvPr>
          <p:cNvSpPr/>
          <p:nvPr/>
        </p:nvSpPr>
        <p:spPr>
          <a:xfrm>
            <a:off x="-11905895" y="4947386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pic>
        <p:nvPicPr>
          <p:cNvPr id="15" name="Graphic 15" descr="Fragezeichen mit einfarbiger Füllung">
            <a:extLst>
              <a:ext uri="{FF2B5EF4-FFF2-40B4-BE49-F238E27FC236}">
                <a16:creationId xmlns:a16="http://schemas.microsoft.com/office/drawing/2014/main" id="{DA176DD8-7449-73E0-EABB-FD5453283E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1632844" y="5277587"/>
            <a:ext cx="755650" cy="755650"/>
          </a:xfrm>
          <a:prstGeom prst="rect">
            <a:avLst/>
          </a:prstGeom>
        </p:spPr>
      </p:pic>
      <p:sp>
        <p:nvSpPr>
          <p:cNvPr id="21" name="Oval 20">
            <a:extLst>
              <a:ext uri="{FF2B5EF4-FFF2-40B4-BE49-F238E27FC236}">
                <a16:creationId xmlns:a16="http://schemas.microsoft.com/office/drawing/2014/main" id="{949B1330-1487-1CB3-64D2-CB837F4B657D}"/>
              </a:ext>
            </a:extLst>
          </p:cNvPr>
          <p:cNvSpPr/>
          <p:nvPr/>
        </p:nvSpPr>
        <p:spPr>
          <a:xfrm>
            <a:off x="-3690808" y="2509894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3876775" y="3852463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Deadlock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3" name="Graphic 3" descr="Sperren mit einfarbiger Füllung">
            <a:extLst>
              <a:ext uri="{FF2B5EF4-FFF2-40B4-BE49-F238E27FC236}">
                <a16:creationId xmlns:a16="http://schemas.microsoft.com/office/drawing/2014/main" id="{F1502AB9-4BB5-3847-CF7B-63468A2C79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3493958" y="2719444"/>
            <a:ext cx="914400" cy="914400"/>
          </a:xfrm>
          <a:prstGeom prst="rect">
            <a:avLst/>
          </a:prstGeom>
        </p:spPr>
      </p:pic>
      <p:sp>
        <p:nvSpPr>
          <p:cNvPr id="23" name="Oval 22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-8694608" y="4947387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sp>
        <p:nvSpPr>
          <p:cNvPr id="29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8826146" y="6335314"/>
            <a:ext cx="2006600" cy="52957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Controller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4" name="Graphic 5" descr="Gamecontroller mit einfarbiger Füllung">
            <a:extLst>
              <a:ext uri="{FF2B5EF4-FFF2-40B4-BE49-F238E27FC236}">
                <a16:creationId xmlns:a16="http://schemas.microsoft.com/office/drawing/2014/main" id="{69964290-AC81-25FB-EB93-D6EBCAD6EC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8497758" y="5201387"/>
            <a:ext cx="914400" cy="914400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3C24DCAE-0A76-253F-BD7C-AFB62F375BDD}"/>
              </a:ext>
            </a:extLst>
          </p:cNvPr>
          <p:cNvSpPr/>
          <p:nvPr/>
        </p:nvSpPr>
        <p:spPr>
          <a:xfrm>
            <a:off x="10736067" y="105068"/>
            <a:ext cx="1308100" cy="1339850"/>
          </a:xfrm>
          <a:prstGeom prst="ellipse">
            <a:avLst/>
          </a:prstGeom>
          <a:solidFill>
            <a:srgbClr val="F2BD5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6" name="Graphic 6" descr="Medical with solid fill">
            <a:extLst>
              <a:ext uri="{FF2B5EF4-FFF2-40B4-BE49-F238E27FC236}">
                <a16:creationId xmlns:a16="http://schemas.microsoft.com/office/drawing/2014/main" id="{DD7697EE-1FCB-B0CF-470F-8440F0F6B6C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939267" y="328225"/>
            <a:ext cx="914400" cy="914400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7EBC0671-4744-09F3-F008-A4E76E8363AB}"/>
              </a:ext>
            </a:extLst>
          </p:cNvPr>
          <p:cNvSpPr/>
          <p:nvPr/>
        </p:nvSpPr>
        <p:spPr>
          <a:xfrm>
            <a:off x="-10425437" y="2509894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F5008CC-446C-A4BE-BCE4-D4A835C1E2D3}"/>
              </a:ext>
            </a:extLst>
          </p:cNvPr>
          <p:cNvSpPr txBox="1"/>
          <p:nvPr/>
        </p:nvSpPr>
        <p:spPr>
          <a:xfrm>
            <a:off x="-11204673" y="3849743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Standard-Routine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pic>
        <p:nvPicPr>
          <p:cNvPr id="7" name="Graphic 7" descr="Zahnräder mit einfarbiger Füllung">
            <a:extLst>
              <a:ext uri="{FF2B5EF4-FFF2-40B4-BE49-F238E27FC236}">
                <a16:creationId xmlns:a16="http://schemas.microsoft.com/office/drawing/2014/main" id="{5E8CBB01-B6C1-B551-86DD-7897A3BC7E2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-10228587" y="2719444"/>
            <a:ext cx="914400" cy="914400"/>
          </a:xfrm>
          <a:prstGeom prst="rect">
            <a:avLst/>
          </a:prstGeom>
        </p:spPr>
      </p:pic>
      <p:sp>
        <p:nvSpPr>
          <p:cNvPr id="30" name="TextBox 1">
            <a:extLst>
              <a:ext uri="{FF2B5EF4-FFF2-40B4-BE49-F238E27FC236}">
                <a16:creationId xmlns:a16="http://schemas.microsoft.com/office/drawing/2014/main" id="{4186D6A8-989C-71C6-B0BA-3688ACF911CB}"/>
              </a:ext>
            </a:extLst>
          </p:cNvPr>
          <p:cNvSpPr txBox="1"/>
          <p:nvPr/>
        </p:nvSpPr>
        <p:spPr>
          <a:xfrm>
            <a:off x="-6224914" y="6332139"/>
            <a:ext cx="3314700" cy="523220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>
                <a:solidFill>
                  <a:schemeClr val="tx2">
                    <a:lumMod val="60000"/>
                    <a:lumOff val="40000"/>
                  </a:schemeClr>
                </a:solidFill>
              </a:rPr>
              <a:t>Unstuck-Routine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7257E2F-62F4-4FFD-9617-F2157AC0BC39}"/>
              </a:ext>
            </a:extLst>
          </p:cNvPr>
          <p:cNvSpPr/>
          <p:nvPr/>
        </p:nvSpPr>
        <p:spPr>
          <a:xfrm>
            <a:off x="-7006416" y="2509895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200">
              <a:cs typeface="Arial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519AC1-FBE7-1858-2A17-B8A927FD07A7}"/>
              </a:ext>
            </a:extLst>
          </p:cNvPr>
          <p:cNvSpPr txBox="1"/>
          <p:nvPr/>
        </p:nvSpPr>
        <p:spPr>
          <a:xfrm>
            <a:off x="-7185125" y="3852465"/>
            <a:ext cx="3314700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err="1">
                <a:solidFill>
                  <a:schemeClr val="tx2">
                    <a:lumMod val="60000"/>
                    <a:lumOff val="40000"/>
                  </a:schemeClr>
                </a:solidFill>
              </a:rPr>
              <a:t>Hindernisse</a:t>
            </a:r>
            <a:endParaRPr lang="en-US">
              <a:solidFill>
                <a:schemeClr val="tx2">
                  <a:lumMod val="60000"/>
                  <a:lumOff val="40000"/>
                </a:schemeClr>
              </a:solidFill>
              <a:cs typeface="Arial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0AF86F5-8BEA-6C5B-E5C9-2EFFE4206B23}"/>
              </a:ext>
            </a:extLst>
          </p:cNvPr>
          <p:cNvSpPr/>
          <p:nvPr/>
        </p:nvSpPr>
        <p:spPr>
          <a:xfrm>
            <a:off x="-5418837" y="4992941"/>
            <a:ext cx="1308100" cy="1339850"/>
          </a:xfrm>
          <a:prstGeom prst="ellipse">
            <a:avLst/>
          </a:prstGeom>
          <a:solidFill>
            <a:srgbClr val="F2BD5C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7200">
              <a:cs typeface="Arial"/>
            </a:endParaRPr>
          </a:p>
        </p:txBody>
      </p:sp>
      <p:pic>
        <p:nvPicPr>
          <p:cNvPr id="17" name="Picture 17" descr="Background pattern&#10;&#10;Description automatically generated">
            <a:extLst>
              <a:ext uri="{FF2B5EF4-FFF2-40B4-BE49-F238E27FC236}">
                <a16:creationId xmlns:a16="http://schemas.microsoft.com/office/drawing/2014/main" id="{F50B405B-6CC0-ED53-FA8F-26EBAA62F3E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6733369" y="2804714"/>
            <a:ext cx="756560" cy="756560"/>
          </a:xfrm>
          <a:prstGeom prst="rect">
            <a:avLst/>
          </a:prstGeom>
        </p:spPr>
      </p:pic>
      <p:pic>
        <p:nvPicPr>
          <p:cNvPr id="8" name="Picture 9" descr="Icon&#10;&#10;Description automatically generated">
            <a:extLst>
              <a:ext uri="{FF2B5EF4-FFF2-40B4-BE49-F238E27FC236}">
                <a16:creationId xmlns:a16="http://schemas.microsoft.com/office/drawing/2014/main" id="{2D6C1C29-7BA7-E0A6-6709-3252C84E8D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5191676" y="5225880"/>
            <a:ext cx="857250" cy="876300"/>
          </a:xfrm>
          <a:prstGeom prst="rect">
            <a:avLst/>
          </a:prstGeom>
        </p:spPr>
      </p:pic>
      <p:sp>
        <p:nvSpPr>
          <p:cNvPr id="41" name="Datumsplatzhalter 40">
            <a:extLst>
              <a:ext uri="{FF2B5EF4-FFF2-40B4-BE49-F238E27FC236}">
                <a16:creationId xmlns:a16="http://schemas.microsoft.com/office/drawing/2014/main" id="{9F8FF4CE-14FE-4366-AB90-030645CE844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C4A825BD-6943-405E-9208-4C33C54A328C}" type="datetime1">
              <a:rPr lang="de-DE" smtClean="0"/>
              <a:t>31.03.2022</a:t>
            </a:fld>
            <a:endParaRPr lang="de-DE"/>
          </a:p>
        </p:txBody>
      </p:sp>
      <p:sp>
        <p:nvSpPr>
          <p:cNvPr id="42" name="Fußzeilenplatzhalter 41">
            <a:extLst>
              <a:ext uri="{FF2B5EF4-FFF2-40B4-BE49-F238E27FC236}">
                <a16:creationId xmlns:a16="http://schemas.microsoft.com/office/drawing/2014/main" id="{9F458707-631C-4046-984F-F9B6C435782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43" name="Foliennummernplatzhalter 42">
            <a:extLst>
              <a:ext uri="{FF2B5EF4-FFF2-40B4-BE49-F238E27FC236}">
                <a16:creationId xmlns:a16="http://schemas.microsoft.com/office/drawing/2014/main" id="{796B91A1-3AFF-4A0F-A409-1932831C42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46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B31F169-D120-7F56-8FD2-72D58989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 err="1">
                <a:latin typeface="Arial"/>
                <a:cs typeface="Arial"/>
              </a:rPr>
              <a:t>Acting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19746749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16F0-B5ED-511B-26CB-DE9561F9C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Ausblick</a:t>
            </a:r>
            <a:endParaRPr lang="en-US" err="1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22999-5AD4-7854-B9FA-1110B82A8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r>
              <a:rPr lang="en-US">
                <a:cs typeface="Arial"/>
              </a:rPr>
              <a:t>Was </a:t>
            </a:r>
            <a:r>
              <a:rPr lang="en-US" err="1">
                <a:cs typeface="Arial"/>
              </a:rPr>
              <a:t>könnte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noch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verbessert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werden</a:t>
            </a:r>
            <a:r>
              <a:rPr lang="en-US">
                <a:cs typeface="Arial"/>
              </a:rPr>
              <a:t>?</a:t>
            </a:r>
            <a:endParaRPr lang="en-US"/>
          </a:p>
        </p:txBody>
      </p:sp>
      <p:sp>
        <p:nvSpPr>
          <p:cNvPr id="5" name="Foliennummernplatzhalter 41">
            <a:extLst>
              <a:ext uri="{FF2B5EF4-FFF2-40B4-BE49-F238E27FC236}">
                <a16:creationId xmlns:a16="http://schemas.microsoft.com/office/drawing/2014/main" id="{944231DD-6E9C-0F4F-F577-C637313179AD}"/>
              </a:ext>
            </a:extLst>
          </p:cNvPr>
          <p:cNvSpPr txBox="1">
            <a:spLocks/>
          </p:cNvSpPr>
          <p:nvPr/>
        </p:nvSpPr>
        <p:spPr>
          <a:xfrm>
            <a:off x="668340" y="6564969"/>
            <a:ext cx="1507522" cy="243248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>
                <a:cs typeface="Arial"/>
              </a:rPr>
              <a:t>47          |           31.03.2022</a:t>
            </a:r>
          </a:p>
        </p:txBody>
      </p:sp>
    </p:spTree>
    <p:extLst>
      <p:ext uri="{BB962C8B-B14F-4D97-AF65-F5344CB8AC3E}">
        <p14:creationId xmlns:p14="http://schemas.microsoft.com/office/powerpoint/2010/main" val="17312273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56DF6D9-8DD1-6F83-4D26-7591E45ED2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lvl="1" indent="-215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Perception:</a:t>
            </a:r>
            <a:endParaRPr lang="en-US"/>
          </a:p>
          <a:p>
            <a:pPr marL="611505" lvl="3" indent="-179705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Geschwindigkeitsbestimmung</a:t>
            </a:r>
            <a:endParaRPr lang="en-US" sz="1600"/>
          </a:p>
          <a:p>
            <a:pPr marL="611505" lvl="3" indent="-179705">
              <a:lnSpc>
                <a:spcPct val="150000"/>
              </a:lnSpc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sz="1600" err="1">
                <a:cs typeface="Arial"/>
              </a:rPr>
              <a:t>TrafficLightDetection</a:t>
            </a:r>
            <a:r>
              <a:rPr lang="en-US" sz="1600">
                <a:cs typeface="Arial"/>
              </a:rPr>
              <a:t> in Town04 und Town10HD</a:t>
            </a:r>
          </a:p>
          <a:p>
            <a:pPr marL="215900" lvl="1" indent="-215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Acting: </a:t>
            </a:r>
            <a:r>
              <a:rPr lang="en-US" err="1">
                <a:cs typeface="Arial"/>
              </a:rPr>
              <a:t>Kontrolle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bei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hohen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Geschwindigkeiten</a:t>
            </a:r>
            <a:r>
              <a:rPr lang="en-US">
                <a:cs typeface="Arial"/>
              </a:rPr>
              <a:t> (&gt;90km/h)</a:t>
            </a:r>
            <a:endParaRPr lang="en-US"/>
          </a:p>
          <a:p>
            <a:pPr marL="215900" lvl="1" indent="-215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Planning: </a:t>
            </a:r>
            <a:r>
              <a:rPr lang="en-US" err="1">
                <a:cs typeface="Arial"/>
              </a:rPr>
              <a:t>kurzer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Planungshorizont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beim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Spurwechsel</a:t>
            </a:r>
            <a:endParaRPr lang="en-US"/>
          </a:p>
          <a:p>
            <a:pPr marL="215900" lvl="1" indent="-215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Planning: </a:t>
            </a:r>
            <a:r>
              <a:rPr lang="en-US" err="1">
                <a:cs typeface="Arial"/>
              </a:rPr>
              <a:t>Überholen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bei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einspurigen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Straßen</a:t>
            </a:r>
            <a:endParaRPr lang="en-US"/>
          </a:p>
          <a:p>
            <a:pPr marL="215900" lvl="1" indent="-215900">
              <a:lnSpc>
                <a:spcPct val="150000"/>
              </a:lnSpc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Mapping: Nachbar-Lanelets</a:t>
            </a:r>
            <a:endParaRPr lang="en-US"/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 sz="2800"/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endParaRPr lang="en-US" sz="2600"/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 sz="2800"/>
          </a:p>
        </p:txBody>
      </p:sp>
      <p:sp>
        <p:nvSpPr>
          <p:cNvPr id="12" name="Subtitle 11">
            <a:extLst>
              <a:ext uri="{FF2B5EF4-FFF2-40B4-BE49-F238E27FC236}">
                <a16:creationId xmlns:a16="http://schemas.microsoft.com/office/drawing/2014/main" id="{69B87700-0966-8527-7276-16581A82781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>
                <a:cs typeface="Arial"/>
              </a:rPr>
              <a:t>Was </a:t>
            </a:r>
            <a:r>
              <a:rPr lang="en-US" err="1">
                <a:cs typeface="Arial"/>
              </a:rPr>
              <a:t>könnte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noch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verbessert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werden</a:t>
            </a:r>
            <a:r>
              <a:rPr lang="en-US">
                <a:cs typeface="Arial"/>
              </a:rPr>
              <a:t>?</a:t>
            </a:r>
            <a:endParaRPr lang="en-US"/>
          </a:p>
        </p:txBody>
      </p:sp>
      <p:sp>
        <p:nvSpPr>
          <p:cNvPr id="20" name="Datumsplatzhalter 19">
            <a:extLst>
              <a:ext uri="{FF2B5EF4-FFF2-40B4-BE49-F238E27FC236}">
                <a16:creationId xmlns:a16="http://schemas.microsoft.com/office/drawing/2014/main" id="{A4860714-3A72-454A-AD8B-70929272830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E5E28E44-AC27-4540-B653-D3626D49D9E0}" type="datetime1">
              <a:rPr lang="de-DE" smtClean="0"/>
              <a:t>31.03.2022</a:t>
            </a:fld>
            <a:endParaRPr lang="de-DE"/>
          </a:p>
        </p:txBody>
      </p:sp>
      <p:sp>
        <p:nvSpPr>
          <p:cNvPr id="21" name="Fußzeilenplatzhalter 20">
            <a:extLst>
              <a:ext uri="{FF2B5EF4-FFF2-40B4-BE49-F238E27FC236}">
                <a16:creationId xmlns:a16="http://schemas.microsoft.com/office/drawing/2014/main" id="{B739BFF8-CFC2-4DAA-AA03-B7F92C1ECF8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2" name="Foliennummernplatzhalter 21">
            <a:extLst>
              <a:ext uri="{FF2B5EF4-FFF2-40B4-BE49-F238E27FC236}">
                <a16:creationId xmlns:a16="http://schemas.microsoft.com/office/drawing/2014/main" id="{0940C2AE-9397-48BF-8F17-AFFB895CB0D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48</a:t>
            </a:fld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9730557-E71C-C592-AC4C-CFAEABE97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</p:spPr>
        <p:txBody>
          <a:bodyPr/>
          <a:lstStyle/>
          <a:p>
            <a:r>
              <a:rPr lang="de-DE">
                <a:latin typeface="Arial"/>
                <a:cs typeface="Arial"/>
              </a:rPr>
              <a:t>Ausblick</a:t>
            </a:r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8774393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16F0-B5ED-511B-26CB-DE9561F9CF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Vielen</a:t>
            </a:r>
            <a:r>
              <a:rPr lang="en-US">
                <a:latin typeface="Arial"/>
                <a:cs typeface="Arial"/>
              </a:rPr>
              <a:t> Dank für die </a:t>
            </a:r>
            <a:r>
              <a:rPr lang="de-DE">
                <a:latin typeface="Arial"/>
                <a:cs typeface="Arial"/>
              </a:rPr>
              <a:t>Aufmerksamkeit</a:t>
            </a:r>
            <a:r>
              <a:rPr lang="en-US">
                <a:latin typeface="Arial"/>
                <a:cs typeface="Arial"/>
              </a:rPr>
              <a:t>!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E22999-5AD4-7854-B9FA-1110B82A8E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360000" tIns="0" rIns="360000" bIns="0" rtlCol="0" anchor="t">
            <a:noAutofit/>
          </a:bodyPr>
          <a:lstStyle/>
          <a:p>
            <a:r>
              <a:rPr lang="en-US" err="1">
                <a:cs typeface="Arial"/>
              </a:rPr>
              <a:t>Gibt</a:t>
            </a:r>
            <a:r>
              <a:rPr lang="en-US">
                <a:cs typeface="Arial"/>
              </a:rPr>
              <a:t> es noch Fragen?</a:t>
            </a:r>
            <a:endParaRPr lang="en-US"/>
          </a:p>
        </p:txBody>
      </p:sp>
      <p:sp>
        <p:nvSpPr>
          <p:cNvPr id="5" name="Foliennummernplatzhalter 41">
            <a:extLst>
              <a:ext uri="{FF2B5EF4-FFF2-40B4-BE49-F238E27FC236}">
                <a16:creationId xmlns:a16="http://schemas.microsoft.com/office/drawing/2014/main" id="{58B1B343-30F4-4D33-AF57-E17BDAE5E5C2}"/>
              </a:ext>
            </a:extLst>
          </p:cNvPr>
          <p:cNvSpPr txBox="1">
            <a:spLocks/>
          </p:cNvSpPr>
          <p:nvPr/>
        </p:nvSpPr>
        <p:spPr>
          <a:xfrm>
            <a:off x="668340" y="6564969"/>
            <a:ext cx="1507522" cy="243248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>
                <a:cs typeface="Arial"/>
              </a:rPr>
              <a:t>49          |           31.03.2022</a:t>
            </a:r>
          </a:p>
        </p:txBody>
      </p:sp>
    </p:spTree>
    <p:extLst>
      <p:ext uri="{BB962C8B-B14F-4D97-AF65-F5344CB8AC3E}">
        <p14:creationId xmlns:p14="http://schemas.microsoft.com/office/powerpoint/2010/main" val="31451806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7ED0-087C-9AA6-1243-834F7F1B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Architektur</a:t>
            </a:r>
            <a:r>
              <a:rPr lang="en-US">
                <a:latin typeface="Arial"/>
                <a:cs typeface="Arial"/>
              </a:rPr>
              <a:t> 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B6845-C304-938D-1192-241669F3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B417E4-B73F-ACC9-6D15-BDE4208182A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Zusammenhänge</a:t>
            </a:r>
            <a:endParaRPr lang="en-US" err="1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71A166-236E-1E1B-B6B0-C5D93DD427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83" y="3996000"/>
            <a:ext cx="2788557" cy="2332522"/>
          </a:xfrm>
          <a:prstGeom prst="rect">
            <a:avLst/>
          </a:prstGeom>
        </p:spPr>
      </p:pic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D577C2A5-30B4-4E03-8DD6-084EAFDD80D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A2C9CDAD-98A8-4BEF-92EC-36981185B78B}" type="datetime1">
              <a:rPr lang="de-DE" smtClean="0"/>
              <a:t>31.03.2022</a:t>
            </a:fld>
            <a:endParaRPr lang="de-DE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1BA8331E-6423-438A-ADD6-708FAC12DD7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63EBBC81-5438-40E4-89ED-0D6E203B233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5</a:t>
            </a:fld>
            <a:endParaRPr lang="de-DE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7C1DB943-03D5-8B82-B340-AF3D25DC87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4229" y="1240466"/>
            <a:ext cx="6822687" cy="5083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7572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924BD-4FB7-F1A0-A7C1-EE33D29D2F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Kartendaten</a:t>
            </a:r>
          </a:p>
        </p:txBody>
      </p:sp>
      <p:sp>
        <p:nvSpPr>
          <p:cNvPr id="5" name="Foliennummernplatzhalter 41">
            <a:extLst>
              <a:ext uri="{FF2B5EF4-FFF2-40B4-BE49-F238E27FC236}">
                <a16:creationId xmlns:a16="http://schemas.microsoft.com/office/drawing/2014/main" id="{40C1BC38-5A96-5061-3E6C-66B61CA48FFB}"/>
              </a:ext>
            </a:extLst>
          </p:cNvPr>
          <p:cNvSpPr txBox="1">
            <a:spLocks/>
          </p:cNvSpPr>
          <p:nvPr/>
        </p:nvSpPr>
        <p:spPr>
          <a:xfrm>
            <a:off x="668340" y="6564969"/>
            <a:ext cx="1507522" cy="243248"/>
          </a:xfrm>
          <a:prstGeom prst="rect">
            <a:avLst/>
          </a:prstGeom>
          <a:solidFill>
            <a:schemeClr val="bg1"/>
          </a:solidFill>
        </p:spPr>
        <p:txBody>
          <a:bodyPr lIns="91440" tIns="45720" rIns="91440" bIns="45720" anchor="t"/>
          <a:lstStyle>
            <a:defPPr>
              <a:defRPr lang="de-DE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800">
                <a:cs typeface="Arial"/>
              </a:rPr>
              <a:t>6         |           31.03.2022</a:t>
            </a:r>
          </a:p>
        </p:txBody>
      </p:sp>
    </p:spTree>
    <p:extLst>
      <p:ext uri="{BB962C8B-B14F-4D97-AF65-F5344CB8AC3E}">
        <p14:creationId xmlns:p14="http://schemas.microsoft.com/office/powerpoint/2010/main" val="2903927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6" descr="Ein Bild, das Whiteboard enthält.&#10;&#10;Beschreibung automatisch generiert.">
            <a:extLst>
              <a:ext uri="{FF2B5EF4-FFF2-40B4-BE49-F238E27FC236}">
                <a16:creationId xmlns:a16="http://schemas.microsoft.com/office/drawing/2014/main" id="{98F5B536-AEB4-D1F5-360F-CDAFEA6FD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5260" y="2286736"/>
            <a:ext cx="5184183" cy="403268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AB7ED0-087C-9AA6-1243-834F7F1B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Kartendaten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B6845-C304-938D-1192-241669F3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dirty="0" err="1">
                <a:cs typeface="Arial"/>
              </a:rPr>
              <a:t>Detaillierte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Kartendaten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als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wichtige</a:t>
            </a:r>
            <a:r>
              <a:rPr lang="en-US" dirty="0">
                <a:cs typeface="Arial"/>
              </a:rPr>
              <a:t> Basis für </a:t>
            </a:r>
            <a:r>
              <a:rPr lang="en-US" dirty="0" err="1">
                <a:cs typeface="Arial"/>
              </a:rPr>
              <a:t>autonomes</a:t>
            </a:r>
            <a:r>
              <a:rPr lang="en-US" dirty="0">
                <a:cs typeface="Arial"/>
              </a:rPr>
              <a:t> Fahren</a:t>
            </a:r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Pfadplanung</a:t>
            </a:r>
            <a:endParaRPr lang="en-US">
              <a:cs typeface="Arial"/>
            </a:endParaRPr>
          </a:p>
          <a:p>
            <a:pPr marL="431800" lvl="2" indent="-215900">
              <a:buFont typeface="Arial" panose="05000000000000000000" pitchFamily="2" charset="2"/>
              <a:buChar char="•"/>
            </a:pPr>
            <a:r>
              <a:rPr lang="en-US" dirty="0" err="1">
                <a:cs typeface="Arial"/>
              </a:rPr>
              <a:t>Bereitstellen</a:t>
            </a:r>
            <a:r>
              <a:rPr lang="en-US" dirty="0">
                <a:cs typeface="Arial"/>
              </a:rPr>
              <a:t> von </a:t>
            </a:r>
            <a:r>
              <a:rPr lang="en-US" dirty="0" err="1">
                <a:cs typeface="Arial"/>
              </a:rPr>
              <a:t>Informationen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zu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Ampeln</a:t>
            </a:r>
            <a:r>
              <a:rPr lang="en-US" dirty="0">
                <a:cs typeface="Arial"/>
              </a:rPr>
              <a:t>/</a:t>
            </a:r>
            <a:r>
              <a:rPr lang="en-US" dirty="0" err="1">
                <a:cs typeface="Arial"/>
              </a:rPr>
              <a:t>Verkehrsschildern</a:t>
            </a:r>
            <a:endParaRPr lang="en-US" dirty="0">
              <a:cs typeface="Arial"/>
            </a:endParaRP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dirty="0">
                <a:cs typeface="Arial"/>
              </a:rPr>
              <a:t>Basis für </a:t>
            </a:r>
            <a:r>
              <a:rPr lang="en-US" dirty="0" err="1">
                <a:cs typeface="Arial"/>
              </a:rPr>
              <a:t>Kartendaten</a:t>
            </a:r>
            <a:r>
              <a:rPr lang="en-US" dirty="0">
                <a:cs typeface="Arial"/>
              </a:rPr>
              <a:t>: </a:t>
            </a:r>
            <a:r>
              <a:rPr lang="en-US" dirty="0" err="1">
                <a:cs typeface="Arial"/>
              </a:rPr>
              <a:t>Commonroad</a:t>
            </a:r>
            <a:r>
              <a:rPr lang="en-US" dirty="0">
                <a:cs typeface="Arial"/>
              </a:rPr>
              <a:t> Scenario       </a:t>
            </a:r>
            <a:r>
              <a:rPr lang="en-US" dirty="0" err="1">
                <a:cs typeface="Arial"/>
              </a:rPr>
              <a:t>Lanelet-Netzwerk</a:t>
            </a:r>
            <a:endParaRPr lang="de-DE" dirty="0" err="1"/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dirty="0" err="1">
                <a:cs typeface="Arial"/>
              </a:rPr>
              <a:t>Konvertieren</a:t>
            </a:r>
            <a:r>
              <a:rPr lang="en-US" dirty="0">
                <a:cs typeface="Arial"/>
              </a:rPr>
              <a:t> der </a:t>
            </a:r>
            <a:r>
              <a:rPr lang="en-US" dirty="0" err="1">
                <a:cs typeface="Arial"/>
              </a:rPr>
              <a:t>Kartendaten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aus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OpenDrive</a:t>
            </a:r>
            <a:r>
              <a:rPr lang="en-US" dirty="0">
                <a:cs typeface="Arial"/>
              </a:rPr>
              <a:t>-Format </a:t>
            </a:r>
          </a:p>
          <a:p>
            <a:pPr marL="0" lvl="1" indent="0">
              <a:buNone/>
            </a:pPr>
            <a:r>
              <a:rPr lang="en-US" dirty="0">
                <a:cs typeface="Arial"/>
              </a:rPr>
              <a:t>    </a:t>
            </a:r>
            <a:r>
              <a:rPr lang="en-US" dirty="0" err="1">
                <a:cs typeface="Arial"/>
              </a:rPr>
              <a:t>mithilfe</a:t>
            </a:r>
            <a:r>
              <a:rPr lang="en-US" dirty="0">
                <a:cs typeface="Arial"/>
              </a:rPr>
              <a:t> des Opendrive2lanelet-Tools</a:t>
            </a: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dirty="0" err="1">
                <a:cs typeface="Arial"/>
              </a:rPr>
              <a:t>Wiederverwenden</a:t>
            </a:r>
            <a:r>
              <a:rPr lang="en-US" dirty="0">
                <a:cs typeface="Arial"/>
              </a:rPr>
              <a:t> des Codes von PSAF 1</a:t>
            </a:r>
          </a:p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dirty="0" err="1">
                <a:cs typeface="Arial"/>
              </a:rPr>
              <a:t>Speichern</a:t>
            </a:r>
            <a:r>
              <a:rPr lang="en-US" dirty="0">
                <a:cs typeface="Arial"/>
              </a:rPr>
              <a:t> der </a:t>
            </a:r>
            <a:r>
              <a:rPr lang="en-US" dirty="0" err="1">
                <a:cs typeface="Arial"/>
              </a:rPr>
              <a:t>Kartendaten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als</a:t>
            </a:r>
            <a:r>
              <a:rPr lang="en-US" dirty="0">
                <a:cs typeface="Arial"/>
              </a:rPr>
              <a:t> .xml-</a:t>
            </a:r>
            <a:r>
              <a:rPr lang="en-US" dirty="0" err="1">
                <a:cs typeface="Arial"/>
              </a:rPr>
              <a:t>Dateien</a:t>
            </a:r>
            <a:endParaRPr lang="en-US" dirty="0">
              <a:cs typeface="Arial"/>
            </a:endParaRPr>
          </a:p>
          <a:p>
            <a:pPr marL="215900" lvl="1" indent="-215900">
              <a:buClr>
                <a:srgbClr val="489324"/>
              </a:buClr>
              <a:buFont typeface="Arial,Sans-Serif" panose="05000000000000000000" pitchFamily="2" charset="2"/>
              <a:buChar char="•"/>
            </a:pPr>
            <a:r>
              <a:rPr lang="en-US" dirty="0" err="1">
                <a:ea typeface="+mn-lt"/>
                <a:cs typeface="+mn-lt"/>
              </a:rPr>
              <a:t>Bearbeitung</a:t>
            </a:r>
            <a:r>
              <a:rPr lang="en-US" dirty="0">
                <a:ea typeface="+mn-lt"/>
                <a:cs typeface="+mn-lt"/>
              </a:rPr>
              <a:t> der </a:t>
            </a:r>
            <a:r>
              <a:rPr lang="en-US" dirty="0" err="1">
                <a:ea typeface="+mn-lt"/>
                <a:cs typeface="+mn-lt"/>
              </a:rPr>
              <a:t>Kartendaten</a:t>
            </a:r>
            <a:r>
              <a:rPr lang="en-US" dirty="0">
                <a:ea typeface="+mn-lt"/>
                <a:cs typeface="+mn-lt"/>
              </a:rPr>
              <a:t>:</a:t>
            </a:r>
          </a:p>
          <a:p>
            <a:pPr marL="431800" lvl="2" indent="-215900">
              <a:buClr>
                <a:srgbClr val="489324"/>
              </a:buClr>
              <a:buFont typeface="Arial,Sans-Serif" panose="05000000000000000000" pitchFamily="2" charset="2"/>
              <a:buChar char="•"/>
            </a:pPr>
            <a:r>
              <a:rPr lang="en-US" dirty="0" err="1">
                <a:ea typeface="+mn-lt"/>
                <a:cs typeface="+mn-lt"/>
              </a:rPr>
              <a:t>Commonroad</a:t>
            </a:r>
            <a:r>
              <a:rPr lang="en-US" dirty="0">
                <a:ea typeface="+mn-lt"/>
                <a:cs typeface="+mn-lt"/>
              </a:rPr>
              <a:t>-Scenario-Designer (</a:t>
            </a:r>
            <a:r>
              <a:rPr lang="en-US" dirty="0" err="1">
                <a:ea typeface="+mn-lt"/>
                <a:cs typeface="+mn-lt"/>
              </a:rPr>
              <a:t>CRDesigner</a:t>
            </a:r>
            <a:r>
              <a:rPr lang="en-US" dirty="0">
                <a:ea typeface="+mn-lt"/>
                <a:cs typeface="+mn-lt"/>
              </a:rPr>
              <a:t>)</a:t>
            </a:r>
          </a:p>
          <a:p>
            <a:pPr marL="431800" lvl="2" indent="-215900">
              <a:buClr>
                <a:srgbClr val="489324"/>
              </a:buClr>
              <a:buFont typeface="Arial,Sans-Serif" panose="05000000000000000000" pitchFamily="2" charset="2"/>
              <a:buChar char="•"/>
            </a:pPr>
            <a:r>
              <a:rPr lang="en-US" dirty="0">
                <a:ea typeface="+mn-lt"/>
                <a:cs typeface="+mn-lt"/>
              </a:rPr>
              <a:t>map_manipulation.py</a:t>
            </a:r>
            <a:endParaRPr lang="en-US" dirty="0"/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B417E4-B73F-ACC9-6D15-BDE4208182A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Allgemeines</a:t>
            </a:r>
            <a:endParaRPr lang="en-US" err="1"/>
          </a:p>
        </p:txBody>
      </p:sp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4386E8FD-E760-4E10-8D15-C6448156001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77989D4-C158-4564-9A71-560BE8E2007D}" type="datetime1">
              <a:rPr lang="de-DE" smtClean="0"/>
              <a:t>31.03.2022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E457FDB7-5BD8-42B9-AE55-F215EE5AA880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899E79FD-787F-4EFD-A7CD-AB8C20A3DA5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7</a:t>
            </a:fld>
            <a:endParaRPr lang="de-DE"/>
          </a:p>
        </p:txBody>
      </p:sp>
      <p:cxnSp>
        <p:nvCxnSpPr>
          <p:cNvPr id="5" name="Gerade Verbindung mit Pfeil 4">
            <a:extLst>
              <a:ext uri="{FF2B5EF4-FFF2-40B4-BE49-F238E27FC236}">
                <a16:creationId xmlns:a16="http://schemas.microsoft.com/office/drawing/2014/main" id="{89FD6787-4B08-B2D1-2F06-ADF4F6A4A1B3}"/>
              </a:ext>
            </a:extLst>
          </p:cNvPr>
          <p:cNvCxnSpPr/>
          <p:nvPr/>
        </p:nvCxnSpPr>
        <p:spPr>
          <a:xfrm flipV="1">
            <a:off x="5703376" y="2852978"/>
            <a:ext cx="229891" cy="2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8619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7ED0-087C-9AA6-1243-834F7F1B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Kartendaten</a:t>
            </a:r>
            <a:endParaRPr lang="en-US" err="1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B417E4-B73F-ACC9-6D15-BDE4208182A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CRDesigner</a:t>
            </a:r>
            <a:endParaRPr lang="en-US" err="1"/>
          </a:p>
        </p:txBody>
      </p:sp>
      <p:pic>
        <p:nvPicPr>
          <p:cNvPr id="9" name="Grafik 9">
            <a:extLst>
              <a:ext uri="{FF2B5EF4-FFF2-40B4-BE49-F238E27FC236}">
                <a16:creationId xmlns:a16="http://schemas.microsoft.com/office/drawing/2014/main" id="{94E6B750-735A-6784-2FCD-F8B95D50BD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094" y="1130004"/>
            <a:ext cx="8490489" cy="5230839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CD3795D4-E489-0F95-6373-6248F66F91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10753200" cy="4644000"/>
          </a:xfrm>
        </p:spPr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Funktionalitäten</a:t>
            </a:r>
            <a:r>
              <a:rPr lang="en-US">
                <a:cs typeface="Arial"/>
              </a:rPr>
              <a:t>:</a:t>
            </a:r>
            <a:endParaRPr lang="de-DE"/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Lanelets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verwalten</a:t>
            </a:r>
            <a:endParaRPr lang="en-US">
              <a:cs typeface="Arial"/>
            </a:endParaRP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Schilder/</a:t>
            </a:r>
            <a:r>
              <a:rPr lang="en-US" err="1">
                <a:cs typeface="Arial"/>
              </a:rPr>
              <a:t>Ampeln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verwalten</a:t>
            </a: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Kreuzungen</a:t>
            </a:r>
            <a:r>
              <a:rPr lang="en-US">
                <a:cs typeface="Arial"/>
              </a:rPr>
              <a:t> </a:t>
            </a:r>
            <a:r>
              <a:rPr lang="en-US" err="1">
                <a:cs typeface="Arial"/>
              </a:rPr>
              <a:t>verwalten</a:t>
            </a: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</p:txBody>
      </p:sp>
      <p:sp>
        <p:nvSpPr>
          <p:cNvPr id="22" name="Datumsplatzhalter 21">
            <a:extLst>
              <a:ext uri="{FF2B5EF4-FFF2-40B4-BE49-F238E27FC236}">
                <a16:creationId xmlns:a16="http://schemas.microsoft.com/office/drawing/2014/main" id="{84DBF1D1-8623-42D2-AB30-2891AE22068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FBF1EBD7-3A7F-46A0-9227-30CA0D45358E}" type="datetime1">
              <a:rPr lang="de-DE" smtClean="0"/>
              <a:t>31.03.2022</a:t>
            </a:fld>
            <a:endParaRPr lang="de-DE"/>
          </a:p>
        </p:txBody>
      </p:sp>
      <p:sp>
        <p:nvSpPr>
          <p:cNvPr id="23" name="Fußzeilenplatzhalter 22">
            <a:extLst>
              <a:ext uri="{FF2B5EF4-FFF2-40B4-BE49-F238E27FC236}">
                <a16:creationId xmlns:a16="http://schemas.microsoft.com/office/drawing/2014/main" id="{CE997B8E-4FD3-49B1-B910-E9D4EB4AAC7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4" name="Foliennummernplatzhalter 23">
            <a:extLst>
              <a:ext uri="{FF2B5EF4-FFF2-40B4-BE49-F238E27FC236}">
                <a16:creationId xmlns:a16="http://schemas.microsoft.com/office/drawing/2014/main" id="{2B97326B-516E-48C6-A3F2-47114C9E5A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191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7ED0-087C-9AA6-1243-834F7F1B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err="1">
                <a:latin typeface="Arial"/>
                <a:cs typeface="Arial"/>
              </a:rPr>
              <a:t>Kartendaten</a:t>
            </a:r>
            <a:endParaRPr lang="en-US" err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9B6845-C304-938D-1192-241669F3BE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0" rIns="0" bIns="0" rtlCol="0" anchor="t">
            <a:noAutofit/>
          </a:bodyPr>
          <a:lstStyle/>
          <a:p>
            <a:pPr marL="215900" lvl="1" indent="-215900"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Für </a:t>
            </a:r>
            <a:r>
              <a:rPr lang="en-US" err="1">
                <a:cs typeface="Arial"/>
              </a:rPr>
              <a:t>bessere</a:t>
            </a:r>
            <a:r>
              <a:rPr lang="en-US">
                <a:cs typeface="Arial"/>
              </a:rPr>
              <a:t> Usability des </a:t>
            </a:r>
            <a:r>
              <a:rPr lang="en-US" err="1">
                <a:cs typeface="Arial"/>
              </a:rPr>
              <a:t>CRDesigners</a:t>
            </a:r>
            <a:r>
              <a:rPr lang="en-US">
                <a:cs typeface="Arial"/>
              </a:rPr>
              <a:t>:</a:t>
            </a:r>
            <a:endParaRPr lang="de-DE"/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Beheben</a:t>
            </a:r>
            <a:r>
              <a:rPr lang="en-US">
                <a:cs typeface="Arial"/>
              </a:rPr>
              <a:t> von </a:t>
            </a:r>
            <a:r>
              <a:rPr lang="en-US" err="1">
                <a:cs typeface="Arial"/>
              </a:rPr>
              <a:t>Fehlern</a:t>
            </a:r>
            <a:r>
              <a:rPr lang="en-US">
                <a:cs typeface="Arial"/>
              </a:rPr>
              <a:t> (</a:t>
            </a:r>
            <a:r>
              <a:rPr lang="en-US" err="1">
                <a:cs typeface="Arial"/>
              </a:rPr>
              <a:t>Anklicken</a:t>
            </a:r>
            <a:r>
              <a:rPr lang="en-US">
                <a:cs typeface="Arial"/>
              </a:rPr>
              <a:t> von </a:t>
            </a:r>
            <a:r>
              <a:rPr lang="en-US" err="1">
                <a:cs typeface="Arial"/>
              </a:rPr>
              <a:t>Lanelets</a:t>
            </a:r>
            <a:r>
              <a:rPr lang="en-US">
                <a:cs typeface="Arial"/>
              </a:rPr>
              <a:t>)</a:t>
            </a: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 err="1">
                <a:cs typeface="Arial"/>
              </a:rPr>
              <a:t>Anklicken</a:t>
            </a:r>
            <a:r>
              <a:rPr lang="en-US">
                <a:cs typeface="Arial"/>
              </a:rPr>
              <a:t> von </a:t>
            </a:r>
            <a:r>
              <a:rPr lang="en-US" err="1">
                <a:cs typeface="Arial"/>
              </a:rPr>
              <a:t>Schildern</a:t>
            </a:r>
            <a:r>
              <a:rPr lang="en-US">
                <a:cs typeface="Arial"/>
              </a:rPr>
              <a:t>/</a:t>
            </a:r>
            <a:r>
              <a:rPr lang="en-US" err="1">
                <a:cs typeface="Arial"/>
              </a:rPr>
              <a:t>Ampeln</a:t>
            </a:r>
            <a:endParaRPr lang="en-US">
              <a:cs typeface="Arial"/>
            </a:endParaRP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Split-</a:t>
            </a:r>
            <a:r>
              <a:rPr lang="en-US" err="1">
                <a:cs typeface="Arial"/>
              </a:rPr>
              <a:t>Lanelet</a:t>
            </a:r>
            <a:r>
              <a:rPr lang="en-US">
                <a:cs typeface="Arial"/>
              </a:rPr>
              <a:t>-Tool</a:t>
            </a:r>
          </a:p>
          <a:p>
            <a:pPr marL="431800" lvl="2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r>
              <a:rPr lang="en-US">
                <a:cs typeface="Arial"/>
              </a:rPr>
              <a:t>Create-</a:t>
            </a:r>
            <a:r>
              <a:rPr lang="en-US" err="1">
                <a:cs typeface="Arial"/>
              </a:rPr>
              <a:t>Lanelet</a:t>
            </a:r>
            <a:r>
              <a:rPr lang="en-US">
                <a:cs typeface="Arial"/>
              </a:rPr>
              <a:t>-Tool</a:t>
            </a:r>
          </a:p>
          <a:p>
            <a:pPr marL="215900" lvl="1" indent="-215900">
              <a:buClr>
                <a:srgbClr val="489324"/>
              </a:buClr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  <a:p>
            <a:pPr marL="297815" indent="-285750">
              <a:buFont typeface="Arial" panose="05000000000000000000" pitchFamily="2" charset="2"/>
              <a:buChar char="•"/>
            </a:pPr>
            <a:endParaRPr lang="en-US">
              <a:cs typeface="Arial"/>
            </a:endParaRP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BB417E4-B73F-ACC9-6D15-BDE4208182A9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err="1">
                <a:cs typeface="Arial"/>
              </a:rPr>
              <a:t>Commonroad</a:t>
            </a:r>
            <a:r>
              <a:rPr lang="en-US">
                <a:cs typeface="Arial"/>
              </a:rPr>
              <a:t>-Scenario-Designer - Verbesserungen</a:t>
            </a:r>
            <a:endParaRPr lang="en-US" err="1"/>
          </a:p>
        </p:txBody>
      </p:sp>
      <p:pic>
        <p:nvPicPr>
          <p:cNvPr id="6" name="Picture 7">
            <a:extLst>
              <a:ext uri="{FF2B5EF4-FFF2-40B4-BE49-F238E27FC236}">
                <a16:creationId xmlns:a16="http://schemas.microsoft.com/office/drawing/2014/main" id="{A7637389-1DB6-7D7D-B72A-C4CE314BD5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078" y="2532571"/>
            <a:ext cx="6422034" cy="3780628"/>
          </a:xfrm>
          <a:prstGeom prst="rect">
            <a:avLst/>
          </a:prstGeom>
        </p:spPr>
      </p:pic>
      <p:pic>
        <p:nvPicPr>
          <p:cNvPr id="10" name="Grafik 6" descr="Ein Bild, das Whiteboard enthält.&#10;&#10;Beschreibung automatisch generiert.">
            <a:extLst>
              <a:ext uri="{FF2B5EF4-FFF2-40B4-BE49-F238E27FC236}">
                <a16:creationId xmlns:a16="http://schemas.microsoft.com/office/drawing/2014/main" id="{0FF97852-C7F5-EA97-46E2-D1BBBF72FB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0196" y="3433894"/>
            <a:ext cx="3531030" cy="2754072"/>
          </a:xfrm>
          <a:prstGeom prst="rect">
            <a:avLst/>
          </a:prstGeom>
        </p:spPr>
      </p:pic>
      <p:sp>
        <p:nvSpPr>
          <p:cNvPr id="23" name="Datumsplatzhalter 22">
            <a:extLst>
              <a:ext uri="{FF2B5EF4-FFF2-40B4-BE49-F238E27FC236}">
                <a16:creationId xmlns:a16="http://schemas.microsoft.com/office/drawing/2014/main" id="{B4C57A90-2510-4301-8247-7D778171086D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0DE1C562-CA34-4A6D-A1F3-F9D6082BB2C3}" type="datetime1">
              <a:rPr lang="de-DE" smtClean="0"/>
              <a:t>31.03.2022</a:t>
            </a:fld>
            <a:endParaRPr lang="de-DE"/>
          </a:p>
        </p:txBody>
      </p:sp>
      <p:sp>
        <p:nvSpPr>
          <p:cNvPr id="24" name="Fußzeilenplatzhalter 23">
            <a:extLst>
              <a:ext uri="{FF2B5EF4-FFF2-40B4-BE49-F238E27FC236}">
                <a16:creationId xmlns:a16="http://schemas.microsoft.com/office/drawing/2014/main" id="{02ED2FB4-97A6-4201-8F84-E5350EEAD6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    Lehrstuhl Mechatronik        Universität Augsburg</a:t>
            </a:r>
          </a:p>
        </p:txBody>
      </p:sp>
      <p:sp>
        <p:nvSpPr>
          <p:cNvPr id="25" name="Foliennummernplatzhalter 24">
            <a:extLst>
              <a:ext uri="{FF2B5EF4-FFF2-40B4-BE49-F238E27FC236}">
                <a16:creationId xmlns:a16="http://schemas.microsoft.com/office/drawing/2014/main" id="{DE24E3D0-49A6-4129-957C-7998818EB49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B8A36713-1DB7-4FCF-8E55-48E3AA42AC41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5914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heme/theme1.xml><?xml version="1.0" encoding="utf-8"?>
<a:theme xmlns:a="http://schemas.openxmlformats.org/drawingml/2006/main" name="prasentationsmaster_vorlage_fai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Präsentationsmaster Vorlage Med" id="{72429FFB-2FE4-A44A-BDFE-3F07E7A0FD15}" vid="{96980407-6B6E-EB45-8E9F-B6277BF5B43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68CA921418D6C4429B3C7DC0706DB902" ma:contentTypeVersion="5" ma:contentTypeDescription="Ein neues Dokument erstellen." ma:contentTypeScope="" ma:versionID="016e6dce2f7a13e8239c6b8794b399c2">
  <xsd:schema xmlns:xsd="http://www.w3.org/2001/XMLSchema" xmlns:xs="http://www.w3.org/2001/XMLSchema" xmlns:p="http://schemas.microsoft.com/office/2006/metadata/properties" xmlns:ns3="f0d67331-e6ba-4022-b5bb-528479528e5e" xmlns:ns4="0b0af549-8474-482e-b8f0-f3295b238649" targetNamespace="http://schemas.microsoft.com/office/2006/metadata/properties" ma:root="true" ma:fieldsID="d996618615cefc8890c1e4a4fccc8821" ns3:_="" ns4:_="">
    <xsd:import namespace="f0d67331-e6ba-4022-b5bb-528479528e5e"/>
    <xsd:import namespace="0b0af549-8474-482e-b8f0-f3295b238649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0d67331-e6ba-4022-b5bb-528479528e5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Freigegeben für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Freigegeben für -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Freigabehinweis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b0af549-8474-482e-b8f0-f3295b23864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5F9D78C-07F2-42E0-9383-373F9CE13F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D2D2800-3B45-4B7D-960D-C34ECBA952E3}">
  <ds:schemaRefs>
    <ds:schemaRef ds:uri="0b0af549-8474-482e-b8f0-f3295b238649"/>
    <ds:schemaRef ds:uri="f0d67331-e6ba-4022-b5bb-528479528e5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DBFFCEE-9E4C-45B4-A8B3-4DB59B41EFB8}">
  <ds:schemaRefs>
    <ds:schemaRef ds:uri="0b0af549-8474-482e-b8f0-f3295b238649"/>
    <ds:schemaRef ds:uri="f0d67331-e6ba-4022-b5bb-528479528e5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prasentationsmaster_vorlage_fai</Template>
  <Application>Microsoft Office PowerPoint</Application>
  <PresentationFormat>Breitbild</PresentationFormat>
  <Slides>49</Slides>
  <Notes>0</Notes>
  <HiddenSlides>0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0" baseType="lpstr">
      <vt:lpstr>prasentationsmaster_vorlage_fai</vt:lpstr>
      <vt:lpstr>Praktikum Autonomes Fahren</vt:lpstr>
      <vt:lpstr>Agenda</vt:lpstr>
      <vt:lpstr>Architektur</vt:lpstr>
      <vt:lpstr>Architektur </vt:lpstr>
      <vt:lpstr>Architektur </vt:lpstr>
      <vt:lpstr>Kartendaten</vt:lpstr>
      <vt:lpstr>Kartendaten</vt:lpstr>
      <vt:lpstr>Kartendaten</vt:lpstr>
      <vt:lpstr>Kartendaten</vt:lpstr>
      <vt:lpstr>Kartendaten</vt:lpstr>
      <vt:lpstr>Kartendaten</vt:lpstr>
      <vt:lpstr>Kartendaten</vt:lpstr>
      <vt:lpstr>Planning</vt:lpstr>
      <vt:lpstr>Planning</vt:lpstr>
      <vt:lpstr>Planning</vt:lpstr>
      <vt:lpstr>Planning</vt:lpstr>
      <vt:lpstr>Planning</vt:lpstr>
      <vt:lpstr>Planning</vt:lpstr>
      <vt:lpstr>Planning</vt:lpstr>
      <vt:lpstr>Perception</vt:lpstr>
      <vt:lpstr>Perception - Semantic Lidar</vt:lpstr>
      <vt:lpstr>Perception - Semantic Lidar</vt:lpstr>
      <vt:lpstr>Perception – Traffic Light Detection</vt:lpstr>
      <vt:lpstr>Perception – Traffic Light Detection</vt:lpstr>
      <vt:lpstr>Perception – Traffic Light Detection</vt:lpstr>
      <vt:lpstr>Perception – Traffic Light Detection</vt:lpstr>
      <vt:lpstr>Acting</vt:lpstr>
      <vt:lpstr>Acting</vt:lpstr>
      <vt:lpstr>Acting</vt:lpstr>
      <vt:lpstr>Acting</vt:lpstr>
      <vt:lpstr>Acting</vt:lpstr>
      <vt:lpstr>PowerPoint-Präsentation</vt:lpstr>
      <vt:lpstr>Acting</vt:lpstr>
      <vt:lpstr>Acting</vt:lpstr>
      <vt:lpstr>Acting</vt:lpstr>
      <vt:lpstr>Acting</vt:lpstr>
      <vt:lpstr>Acting</vt:lpstr>
      <vt:lpstr>Acting</vt:lpstr>
      <vt:lpstr>Acting</vt:lpstr>
      <vt:lpstr>Acting</vt:lpstr>
      <vt:lpstr>Acting</vt:lpstr>
      <vt:lpstr>Acting</vt:lpstr>
      <vt:lpstr>Acting</vt:lpstr>
      <vt:lpstr>Acting</vt:lpstr>
      <vt:lpstr>Acting</vt:lpstr>
      <vt:lpstr>Acting</vt:lpstr>
      <vt:lpstr>Ausblick</vt:lpstr>
      <vt:lpstr>Ausblick</vt:lpstr>
      <vt:lpstr>Vielen Dank für die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Sprint</dc:title>
  <dc:creator>Julius Konstantin Rüssel</dc:creator>
  <cp:revision>74</cp:revision>
  <dcterms:created xsi:type="dcterms:W3CDTF">2021-11-06T10:17:28Z</dcterms:created>
  <dcterms:modified xsi:type="dcterms:W3CDTF">2022-03-31T08:03:28Z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0x01010068CA921418D6C4429B3C7DC0706DB902</vt:lpwstr>
  </property>
</Properties>
</file>